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300" r:id="rId6"/>
    <p:sldId id="258" r:id="rId7"/>
    <p:sldId id="299" r:id="rId8"/>
    <p:sldId id="278" r:id="rId9"/>
    <p:sldId id="294" r:id="rId10"/>
    <p:sldId id="279" r:id="rId11"/>
    <p:sldId id="289" r:id="rId12"/>
    <p:sldId id="285" r:id="rId13"/>
    <p:sldId id="291" r:id="rId14"/>
    <p:sldId id="292" r:id="rId15"/>
    <p:sldId id="282" r:id="rId16"/>
    <p:sldId id="293" r:id="rId17"/>
    <p:sldId id="287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DA8DD1-93EE-0E13-B37D-C18515D2F50F}" v="268" dt="2024-02-15T09:52:55.543"/>
    <p1510:client id="{87AB4278-4733-7744-D01B-AE0DC3BA117A}" v="144" dt="2024-02-15T15:03:54.4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CC531-8117-423D-B0DC-260C129C7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7A5FE-D4F2-418C-BD76-0E4C6D5B1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EF3C5-5499-417E-85CC-6F0366516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C059-E0DE-49CD-A027-48629172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81A52-79A5-4319-BA2B-F9BF001F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51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9CFC-F324-4612-AFD3-DA8679AE3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1D8977-833C-4DCE-92B5-1BB34816D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19E69-D348-4827-8667-80623D4B0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43FDF-3757-4053-9B5B-A67050D64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41EDE-4D59-4584-9FEF-3049C07B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18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987F1E-264C-416F-9679-0A24566D4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DDEA6A-5F01-4BE2-A02A-B6BE53C04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96F53-DA02-42E7-AFBD-31CB5CF8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291F1-A8CD-4440-AA06-74A118863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B6061-BEA7-45D5-811E-974E6528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38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00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7659A-BC77-49B9-87F4-A0115882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D11C5-4574-4F93-BF2D-ED8FC28CD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A59D8-A18C-4843-89A1-1D2F34829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FC6D3-4AEA-4F11-B5DA-7F74D66A5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38263-371F-4047-B0DD-47BDC9379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769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1CB7-5425-421E-B929-59F7B4F01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C59E2-2557-48CA-9FB4-8C9631ADA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1DA78-8165-4F44-9743-9272FE333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B983E-7A62-4804-9B5F-636AB236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BBC18-E5C9-4DEE-B38B-31F30E13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606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17B17-D7B8-4B49-9820-0BC669EC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D6567-6AE9-4E38-BCFD-C4C98A562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765B9-18D1-4386-9C90-116CFB3CB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2CEE1-3238-4906-95B6-8220C1CAB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41D3C9-216B-4A4D-AAC5-E399F457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573E1-3556-493C-832D-F0DBC78F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54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C8EB-8CE9-455E-95F3-A7C878DF7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41400-F414-457C-8DED-3C64EE215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DBA6D-D314-48BE-B663-531765DF6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8A677F-5B20-458B-9329-549BAF6EA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25F27-AEF6-4C05-BED8-A4AABBB8F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56584-53FD-4EF6-A7DA-E44B12CC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29783-A773-4896-BFFA-090871A41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E459A-B6F2-46E3-95EC-880B18AD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8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6EF55-B0BC-4434-BF71-20293CF0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DA67F4-2809-4963-8988-3C064ECBA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94111E-9300-4E2A-8936-B31BE81FC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5E1BE-616A-4A5D-BD88-D1ABE36A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03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9D0F52-519C-4BFA-901F-526D95482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0C80-14F4-4BF4-BB17-6161EA98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3F13A-2769-489E-93DD-B40CB8CA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0868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ED94B-3475-4459-BC9A-FFE3763D7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167C0-AAA0-4CE2-8234-0437B35DD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57DE6-224E-48ED-AC39-40F20AA96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883AC-2DB8-452C-93B7-66BC602E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601A7-045D-4464-9ED1-EB45B10FB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D997D-7059-4A80-9704-26CC0425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71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EF964-6B43-4039-9614-5251D737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3E732-FAC4-4E5E-A51D-4708C02669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52AC9-3099-44D0-AF2F-917CCE5FF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5CC94-32D3-43B3-9D64-EB9FA3C24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913AF-9FFC-4F7F-8BD7-B47512970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2AF34-BAFB-4D12-9F6C-844222F5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67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A094B8-EE77-4184-A449-2E856E65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3394DF-3EE1-4E2D-AD72-E95A0F1A7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E0BBF-AE07-4125-B1B7-EAD9E9110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65FD2-3008-4A01-A56E-1A605E2D7AD2}" type="datetimeFigureOut">
              <a:rPr lang="en-GB" smtClean="0"/>
              <a:t>16/02/2024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A7FAC-34B5-4CE0-A164-081B43C0E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BB863-9853-481D-8221-9471F07F9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48DB3-DFEB-4FA5-A25A-02AE9EEC0E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PUBZqIuqekeBwMGiJO6__t6PNd0qn-VDteF3JxceiDlUMDBWRVpEUDNOVThLSlpQUEw0QTdQWllZVi4u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8AF47C9-AEC8-4D10-9ECC-C329A674F74F}"/>
              </a:ext>
            </a:extLst>
          </p:cNvPr>
          <p:cNvSpPr txBox="1">
            <a:spLocks/>
          </p:cNvSpPr>
          <p:nvPr/>
        </p:nvSpPr>
        <p:spPr>
          <a:xfrm>
            <a:off x="795338" y="1948421"/>
            <a:ext cx="9144000" cy="10048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000" b="1" dirty="0">
                <a:solidFill>
                  <a:srgbClr val="5C5D61"/>
                </a:solidFill>
                <a:latin typeface="Arial"/>
                <a:cs typeface="Arial"/>
              </a:rPr>
              <a:t>Spring Officer Elections 2024</a:t>
            </a:r>
            <a:endParaRPr lang="en-GB" sz="5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EFFD779-3767-4EE4-B436-75F5293180F5}"/>
              </a:ext>
            </a:extLst>
          </p:cNvPr>
          <p:cNvSpPr txBox="1">
            <a:spLocks/>
          </p:cNvSpPr>
          <p:nvPr/>
        </p:nvSpPr>
        <p:spPr>
          <a:xfrm>
            <a:off x="857250" y="3429000"/>
            <a:ext cx="9144000" cy="131286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solidFill>
                  <a:srgbClr val="5C5D61"/>
                </a:solidFill>
                <a:latin typeface="Arial"/>
                <a:cs typeface="Arial"/>
              </a:rPr>
              <a:t>Campaigning Guidance Session</a:t>
            </a:r>
            <a:endParaRPr lang="en-GB">
              <a:solidFill>
                <a:srgbClr val="5C5D61"/>
              </a:solidFill>
              <a:latin typeface="Arial"/>
              <a:cs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A4EF616-6D22-4552-B67E-2EEAC6239CEB}"/>
              </a:ext>
            </a:extLst>
          </p:cNvPr>
          <p:cNvCxnSpPr/>
          <p:nvPr/>
        </p:nvCxnSpPr>
        <p:spPr>
          <a:xfrm>
            <a:off x="945222" y="3133618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331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endParaRPr lang="en-GB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Follow SU code of conduct with posts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Same rules for candidate </a:t>
            </a:r>
            <a:r>
              <a:rPr lang="en-US" dirty="0" err="1">
                <a:solidFill>
                  <a:srgbClr val="5C5D61"/>
                </a:solidFill>
                <a:latin typeface="Arial"/>
                <a:cs typeface="Arial"/>
              </a:rPr>
              <a:t>behaviour</a:t>
            </a: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 as in person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Group chats allowed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Do not repeatedly post on SU posts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You may make a page / profile now but it </a:t>
            </a:r>
            <a:r>
              <a:rPr lang="en-US" b="1" dirty="0">
                <a:solidFill>
                  <a:srgbClr val="5C5D61"/>
                </a:solidFill>
                <a:latin typeface="Arial"/>
                <a:cs typeface="Arial"/>
              </a:rPr>
              <a:t>must </a:t>
            </a: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be private until the start of campaigning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You </a:t>
            </a:r>
            <a:r>
              <a:rPr lang="en-US" b="1" dirty="0">
                <a:solidFill>
                  <a:srgbClr val="5C5D61"/>
                </a:solidFill>
                <a:latin typeface="Arial"/>
                <a:cs typeface="Arial"/>
              </a:rPr>
              <a:t>cannot</a:t>
            </a: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 reuse pages or profiles from previous years, regardless of whether you were elected or not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854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/>
                <a:cs typeface="Arial"/>
              </a:rPr>
              <a:t>Slates and Endorsements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Slates are defined as more than one candidate running for different positions under the same banner / ideas / manifesto etc.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/>
              <a:ea typeface="+mn-lt"/>
              <a:cs typeface="+mn-l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lt"/>
                <a:cs typeface="+mn-lt"/>
              </a:rPr>
              <a:t>This means candidates are not allowed to pool their resources, appear in each other’s publicity, have identical or almost identical publicity / manifesto content, or endorse other candidates.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Calibri"/>
              </a:rPr>
              <a:t>Societies and Sports cannot endorse candidates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Calibri"/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Calibri"/>
              </a:rPr>
              <a:t>SU Staff members cannot endorse candidates</a:t>
            </a:r>
          </a:p>
          <a:p>
            <a:pPr marL="342900" indent="-342900" algn="l"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Calibri"/>
              </a:rPr>
              <a:t>Joint Candidacies are also prohibited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Calibri"/>
            </a:endParaRPr>
          </a:p>
          <a:p>
            <a:pPr marL="342900" indent="-342900" algn="l"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721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Booths</a:t>
            </a:r>
            <a:endParaRPr lang="en-GB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students towards Voting Booths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</a:t>
            </a: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campaign near voting booths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Leave manifestos on a posterboard by voting booths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Booths will have tablets for students to sign up and vote on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STV voting diagram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50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Lecture Shoutout</a:t>
            </a:r>
            <a:endParaRPr lang="en-GB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permission first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it quick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your name, position and voting!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few of your manifesto points as quick as possible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Tailor it to your audience and think of who you’re speaking to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335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Campaigns Teams</a:t>
            </a:r>
            <a:endParaRPr lang="en-GB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team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must be registered here: </a:t>
            </a:r>
            <a:r>
              <a:rPr lang="en-GB" dirty="0">
                <a:hlinkClick r:id="rId2"/>
              </a:rPr>
              <a:t>Spring Officer Elections - Campaign Team Registration</a:t>
            </a:r>
            <a:endParaRPr lang="en-GB" dirty="0"/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managers / members are responsible for your campaign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to rules and regs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only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53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918628" y="2053948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500" b="1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 </a:t>
            </a:r>
            <a:endParaRPr lang="en-GB" sz="5500" b="1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6F7DE0D-9B20-44B2-8B9F-7EC7FD388014}"/>
              </a:ext>
            </a:extLst>
          </p:cNvPr>
          <p:cNvSpPr txBox="1">
            <a:spLocks/>
          </p:cNvSpPr>
          <p:nvPr/>
        </p:nvSpPr>
        <p:spPr>
          <a:xfrm>
            <a:off x="857250" y="6069013"/>
            <a:ext cx="3814763" cy="78898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add contact email</a:t>
            </a:r>
            <a:endParaRPr lang="en-GB" sz="160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7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/>
                <a:cs typeface="Arial"/>
              </a:rPr>
              <a:t>Contents</a:t>
            </a:r>
            <a:endParaRPr lang="en-US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Theme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Slogans and standing out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Creating materials for campaigns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Areas to focus on, but not exclusively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Slates and endorsements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C5D61"/>
                </a:solidFill>
                <a:latin typeface="Arial"/>
                <a:cs typeface="Arial"/>
              </a:rPr>
              <a:t>Voting booths</a:t>
            </a:r>
            <a:endParaRPr lang="en-US" dirty="0">
              <a:solidFill>
                <a:srgbClr val="5C5D61"/>
              </a:solidFill>
              <a:latin typeface="Arial"/>
              <a:cs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C5D61"/>
                </a:solidFill>
                <a:latin typeface="Arial"/>
                <a:cs typeface="Arial"/>
              </a:rPr>
              <a:t>Example lecture shoutout</a:t>
            </a:r>
            <a:endParaRPr lang="en-US" dirty="0">
              <a:solidFill>
                <a:srgbClr val="5C5D61"/>
              </a:solidFill>
              <a:latin typeface="Arial"/>
              <a:cs typeface="Arial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5C5D61"/>
                </a:solidFill>
                <a:latin typeface="Arial"/>
                <a:cs typeface="Arial"/>
              </a:rPr>
              <a:t>Campaigns teams</a:t>
            </a:r>
            <a:endParaRPr lang="en-US" dirty="0">
              <a:solidFill>
                <a:srgbClr val="5C5D61"/>
              </a:solidFill>
              <a:latin typeface="Arial"/>
              <a:cs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841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Theme</a:t>
            </a:r>
            <a:endParaRPr lang="en-GB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 to campaign if you have your own unique brand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schemes, themes, acronyms etc.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Expenses and materials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Communication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Content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Social media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</a:t>
            </a:r>
            <a:r>
              <a:rPr lang="en-US" u="sng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yourself</a:t>
            </a: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u="sng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points</a:t>
            </a: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not other candidates</a:t>
            </a:r>
            <a:endParaRPr lang="en-US" u="sng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07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Slogans and Standing Out</a:t>
            </a:r>
            <a:endParaRPr lang="en-GB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Catchy slogan?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important parts are who you are, what you stand for, voting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Memorable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sure you are differentiated from other candidates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out to whatever degree you want</a:t>
            </a:r>
          </a:p>
          <a:p>
            <a:pPr lvl="1" algn="l"/>
            <a:endParaRPr lang="en-GB" sz="2400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in a duck garment&#10;&#10;Description automatically generated">
            <a:extLst>
              <a:ext uri="{FF2B5EF4-FFF2-40B4-BE49-F238E27FC236}">
                <a16:creationId xmlns:a16="http://schemas.microsoft.com/office/drawing/2014/main" id="{CE4357F1-84C2-3246-5FF4-63083F4CE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614" y="4430673"/>
            <a:ext cx="3259157" cy="214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42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/>
                <a:cs typeface="Arial"/>
              </a:rPr>
              <a:t>Creating materials for campaigns</a:t>
            </a:r>
            <a:endParaRPr lang="en-US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74935" y="2109064"/>
            <a:ext cx="6063527" cy="435725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C5D61"/>
                </a:solidFill>
                <a:latin typeface="Arial"/>
                <a:cs typeface="Arial"/>
              </a:rPr>
              <a:t>Collectively creating banners and placards with your campaign's team</a:t>
            </a:r>
            <a:endParaRPr lang="en-US" sz="200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5C5D61"/>
                </a:solidFill>
                <a:latin typeface="Arial"/>
                <a:cs typeface="Arial"/>
              </a:rPr>
              <a:t>Try to maintain a certain </a:t>
            </a:r>
            <a:r>
              <a:rPr lang="en-US" sz="2000" err="1">
                <a:solidFill>
                  <a:srgbClr val="5C5D61"/>
                </a:solidFill>
                <a:latin typeface="Arial"/>
                <a:cs typeface="Arial"/>
              </a:rPr>
              <a:t>colour</a:t>
            </a:r>
            <a:r>
              <a:rPr lang="en-US" sz="2000" dirty="0">
                <a:solidFill>
                  <a:srgbClr val="5C5D61"/>
                </a:solidFill>
                <a:latin typeface="Arial"/>
                <a:cs typeface="Arial"/>
              </a:rPr>
              <a:t> scheme throughout your campaigns </a:t>
            </a:r>
          </a:p>
          <a:p>
            <a:pPr marL="342900" indent="-342900" algn="l">
              <a:buChar char="•"/>
            </a:pPr>
            <a:r>
              <a:rPr lang="en-US" sz="2000" dirty="0">
                <a:solidFill>
                  <a:srgbClr val="5C5D61"/>
                </a:solidFill>
                <a:latin typeface="Arial"/>
                <a:cs typeface="Arial"/>
              </a:rPr>
              <a:t>Campaigning isn't limited to leafleting, </a:t>
            </a:r>
            <a:r>
              <a:rPr lang="en-US" sz="2000" err="1">
                <a:solidFill>
                  <a:srgbClr val="5C5D61"/>
                </a:solidFill>
                <a:latin typeface="Arial"/>
                <a:cs typeface="Arial"/>
              </a:rPr>
              <a:t>flyering</a:t>
            </a:r>
            <a:r>
              <a:rPr lang="en-US" sz="2000" dirty="0">
                <a:solidFill>
                  <a:srgbClr val="5C5D61"/>
                </a:solidFill>
                <a:latin typeface="Arial"/>
                <a:cs typeface="Arial"/>
              </a:rPr>
              <a:t> and creating posters, there are other ways to campaign – infographics, attending interviews with the RAW, getting your name out there through casual chats with other students</a:t>
            </a:r>
            <a:endParaRPr lang="en-US" sz="200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har char="•"/>
            </a:pPr>
            <a:r>
              <a:rPr lang="en-US" sz="2000" dirty="0">
                <a:solidFill>
                  <a:srgbClr val="5C5D61"/>
                </a:solidFill>
                <a:latin typeface="Arial"/>
                <a:cs typeface="Arial"/>
              </a:rPr>
              <a:t>Try to make sure all the avenues you use for campaigning – whether its through placards, leafleting, interviews </a:t>
            </a:r>
            <a:r>
              <a:rPr lang="en-US" sz="2000" dirty="0" err="1">
                <a:solidFill>
                  <a:srgbClr val="5C5D61"/>
                </a:solidFill>
                <a:latin typeface="Arial"/>
                <a:cs typeface="Arial"/>
              </a:rPr>
              <a:t>etc</a:t>
            </a:r>
            <a:r>
              <a:rPr lang="en-US" sz="2000" dirty="0">
                <a:solidFill>
                  <a:srgbClr val="5C5D61"/>
                </a:solidFill>
                <a:latin typeface="Arial"/>
                <a:cs typeface="Arial"/>
              </a:rPr>
              <a:t> fit in to a general strategy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l"/>
            <a:endParaRPr lang="en-GB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in a garment painting on a table&#10;&#10;Description automatically generated">
            <a:extLst>
              <a:ext uri="{FF2B5EF4-FFF2-40B4-BE49-F238E27FC236}">
                <a16:creationId xmlns:a16="http://schemas.microsoft.com/office/drawing/2014/main" id="{B935D1A3-F4A3-A6C8-148F-99E9E58BD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153" y="2169459"/>
            <a:ext cx="2743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37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Expenses and Materials</a:t>
            </a:r>
            <a:endParaRPr lang="en-GB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FTO Candidates can reimburse a total of £50 per candidate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PTO Candidates can reimburse a total of £35 per candidate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found to have spent over this will be disqualified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 for reimbursements is 31/03/2023</a:t>
            </a:r>
          </a:p>
          <a:p>
            <a:pPr lvl="1" algn="l"/>
            <a:endParaRPr lang="en-GB" sz="2400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564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</a:t>
            </a:r>
            <a:endParaRPr lang="en-GB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Lecture / Seminar shoutouts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 to face campaigning on campus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touring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Time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Booths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in a blue shirt giving a yellow bird garment to a person&#10;&#10;Description automatically generated">
            <a:extLst>
              <a:ext uri="{FF2B5EF4-FFF2-40B4-BE49-F238E27FC236}">
                <a16:creationId xmlns:a16="http://schemas.microsoft.com/office/drawing/2014/main" id="{3C4253CC-EFFE-CCA0-71A9-323A177E8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29" y="3122151"/>
            <a:ext cx="5477435" cy="345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80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/>
                <a:cs typeface="Arial"/>
              </a:rPr>
              <a:t>Conduct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Be respectful of spaces on and off campus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Don't focus on other candidates, you're campaigning for yourself!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C5D61"/>
                </a:solidFill>
                <a:latin typeface="Arial"/>
                <a:cs typeface="Arial"/>
              </a:rPr>
              <a:t>No </a:t>
            </a: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personal attacks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har char="•"/>
            </a:pPr>
            <a:r>
              <a:rPr lang="en-US" b="1" dirty="0">
                <a:solidFill>
                  <a:srgbClr val="5C5D61"/>
                </a:solidFill>
                <a:latin typeface="Arial"/>
                <a:cs typeface="Arial"/>
              </a:rPr>
              <a:t>No </a:t>
            </a: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negative campaigning (defined in the candidate guide)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You are responsible for the actions of your campaign team</a:t>
            </a: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l"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erson in a duck garment&#10;&#10;Description automatically generated">
            <a:extLst>
              <a:ext uri="{FF2B5EF4-FFF2-40B4-BE49-F238E27FC236}">
                <a16:creationId xmlns:a16="http://schemas.microsoft.com/office/drawing/2014/main" id="{17AD9F83-8BFE-1210-1A9F-0B5182605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224" y="4552576"/>
            <a:ext cx="3227295" cy="215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1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368-A8B4-4E09-B3D3-53B3120062FF}"/>
              </a:ext>
            </a:extLst>
          </p:cNvPr>
          <p:cNvSpPr txBox="1">
            <a:spLocks/>
          </p:cNvSpPr>
          <p:nvPr/>
        </p:nvSpPr>
        <p:spPr>
          <a:xfrm>
            <a:off x="672048" y="420357"/>
            <a:ext cx="9144000" cy="1004888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b="1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  <a:endParaRPr lang="en-GB" sz="4000" b="1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4F54AC-8E4B-4F33-8F71-3EAA49FDCF26}"/>
              </a:ext>
            </a:extLst>
          </p:cNvPr>
          <p:cNvSpPr txBox="1">
            <a:spLocks/>
          </p:cNvSpPr>
          <p:nvPr/>
        </p:nvSpPr>
        <p:spPr>
          <a:xfrm>
            <a:off x="692864" y="2109064"/>
            <a:ext cx="9858696" cy="38759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Campaigners not allowed (solicited)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Twitter?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Instagram?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/>
                <a:cs typeface="Arial"/>
              </a:rPr>
              <a:t>TikTok?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WeChat?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 pages / </a:t>
            </a:r>
            <a:r>
              <a:rPr lang="en-US" dirty="0" err="1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Linktree</a:t>
            </a:r>
            <a:r>
              <a:rPr lang="en-US" dirty="0">
                <a:solidFill>
                  <a:srgbClr val="5C5D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C5D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4B352-9647-4B76-B61C-F881C00D5F3F}"/>
              </a:ext>
            </a:extLst>
          </p:cNvPr>
          <p:cNvCxnSpPr/>
          <p:nvPr/>
        </p:nvCxnSpPr>
        <p:spPr>
          <a:xfrm>
            <a:off x="760020" y="1767154"/>
            <a:ext cx="9056028" cy="0"/>
          </a:xfrm>
          <a:prstGeom prst="line">
            <a:avLst/>
          </a:prstGeom>
          <a:ln w="19050">
            <a:solidFill>
              <a:srgbClr val="5C5D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erson in a duck garment&#10;&#10;Description automatically generated">
            <a:extLst>
              <a:ext uri="{FF2B5EF4-FFF2-40B4-BE49-F238E27FC236}">
                <a16:creationId xmlns:a16="http://schemas.microsoft.com/office/drawing/2014/main" id="{C1ECFDD2-7684-DC1A-0741-D97B682B7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822252" y="2679230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24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f82977e-4c59-4f13-a031-e548dc6be209" xsi:nil="true"/>
    <Category xmlns="dfaeaeed-4e8c-4c7d-98c3-916a56a9e3aa" xsi:nil="true"/>
    <lcf76f155ced4ddcb4097134ff3c332f xmlns="dfaeaeed-4e8c-4c7d-98c3-916a56a9e3aa">
      <Terms xmlns="http://schemas.microsoft.com/office/infopath/2007/PartnerControls"/>
    </lcf76f155ced4ddcb4097134ff3c332f>
    <SharedWithUsers xmlns="af82977e-4c59-4f13-a031-e548dc6be209">
      <UserInfo>
        <DisplayName>Josef McCauley</DisplayName>
        <AccountId>231</AccountId>
        <AccountType/>
      </UserInfo>
      <UserInfo>
        <DisplayName>Tosin Osinaike</DisplayName>
        <AccountId>248</AccountId>
        <AccountType/>
      </UserInfo>
      <UserInfo>
        <DisplayName>Yaz Yeahia</DisplayName>
        <AccountId>13</AccountId>
        <AccountType/>
      </UserInfo>
      <UserInfo>
        <DisplayName>Celine Al-Saleh</DisplayName>
        <AccountId>38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BCEFC2D8FC8947B72765302A6AA1A5" ma:contentTypeVersion="16" ma:contentTypeDescription="Create a new document." ma:contentTypeScope="" ma:versionID="df980c7dad8f985c8841c0c909f2087a">
  <xsd:schema xmlns:xsd="http://www.w3.org/2001/XMLSchema" xmlns:xs="http://www.w3.org/2001/XMLSchema" xmlns:p="http://schemas.microsoft.com/office/2006/metadata/properties" xmlns:ns2="dfaeaeed-4e8c-4c7d-98c3-916a56a9e3aa" xmlns:ns3="af82977e-4c59-4f13-a031-e548dc6be209" targetNamespace="http://schemas.microsoft.com/office/2006/metadata/properties" ma:root="true" ma:fieldsID="a1f4dcf90372bc893dfae62131898867" ns2:_="" ns3:_="">
    <xsd:import namespace="dfaeaeed-4e8c-4c7d-98c3-916a56a9e3aa"/>
    <xsd:import namespace="af82977e-4c59-4f13-a031-e548dc6be2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Category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eaeed-4e8c-4c7d-98c3-916a56a9e3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9ea175a-45e3-42d7-a804-ddc6ab572e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ategory" ma:index="20" nillable="true" ma:displayName="Category" ma:format="Dropdown" ma:internalName="Category">
      <xsd:simpleType>
        <xsd:union memberTypes="dms:Text">
          <xsd:simpleType>
            <xsd:restriction base="dms:Choice">
              <xsd:enumeration value="MRF &amp; Financial Document"/>
              <xsd:enumeration value="Planning Documents"/>
              <xsd:enumeration value="Marketing Assets"/>
              <xsd:enumeration value="Other Documents"/>
            </xsd:restriction>
          </xsd:simpleType>
        </xsd:un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2977e-4c59-4f13-a031-e548dc6be2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127bbb70-8029-4089-a7ad-e207b9298133}" ma:internalName="TaxCatchAll" ma:showField="CatchAllData" ma:web="af82977e-4c59-4f13-a031-e548dc6be2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2371EB-0E6A-4C08-98C2-9DA4D7F9BEAC}">
  <ds:schemaRefs>
    <ds:schemaRef ds:uri="http://schemas.microsoft.com/office/2006/metadata/properties"/>
    <ds:schemaRef ds:uri="http://schemas.microsoft.com/office/infopath/2007/PartnerControls"/>
    <ds:schemaRef ds:uri="af82977e-4c59-4f13-a031-e548dc6be209"/>
    <ds:schemaRef ds:uri="dfaeaeed-4e8c-4c7d-98c3-916a56a9e3aa"/>
  </ds:schemaRefs>
</ds:datastoreItem>
</file>

<file path=customXml/itemProps2.xml><?xml version="1.0" encoding="utf-8"?>
<ds:datastoreItem xmlns:ds="http://schemas.openxmlformats.org/officeDocument/2006/customXml" ds:itemID="{B05AACFA-DC4F-40DE-B90B-E8D516F0C8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C29886-BA57-4A49-8310-772BC9441C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eaeed-4e8c-4c7d-98c3-916a56a9e3aa"/>
    <ds:schemaRef ds:uri="af82977e-4c59-4f13-a031-e548dc6be2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Morrison</dc:creator>
  <cp:revision>120</cp:revision>
  <dcterms:created xsi:type="dcterms:W3CDTF">2022-01-31T11:47:26Z</dcterms:created>
  <dcterms:modified xsi:type="dcterms:W3CDTF">2024-02-16T12:24:47Z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0x01010027BCEFC2D8FC8947B72765302A6AA1A5</vt:lpwstr>
  </property>
  <property fmtid="{D5CDD505-2E9C-101B-9397-08002B2CF9AE}" pid="3" name="MediaServiceImageTags">
    <vt:lpwstr/>
  </property>
</Properties>
</file>