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5" r:id="rId5"/>
  </p:sldMasterIdLst>
  <p:notesMasterIdLst>
    <p:notesMasterId r:id="rId20"/>
  </p:notesMasterIdLst>
  <p:sldIdLst>
    <p:sldId id="256" r:id="rId6"/>
    <p:sldId id="258" r:id="rId7"/>
    <p:sldId id="280" r:id="rId8"/>
    <p:sldId id="286" r:id="rId9"/>
    <p:sldId id="314" r:id="rId10"/>
    <p:sldId id="312" r:id="rId11"/>
    <p:sldId id="317" r:id="rId12"/>
    <p:sldId id="310" r:id="rId13"/>
    <p:sldId id="261" r:id="rId14"/>
    <p:sldId id="262" r:id="rId15"/>
    <p:sldId id="311" r:id="rId16"/>
    <p:sldId id="306" r:id="rId17"/>
    <p:sldId id="263" r:id="rId18"/>
    <p:sldId id="28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948"/>
    <a:srgbClr val="7D5DA4"/>
    <a:srgbClr val="03B2E6"/>
    <a:srgbClr val="E34386"/>
    <a:srgbClr val="F4AFCA"/>
    <a:srgbClr val="3C5589"/>
    <a:srgbClr val="FEE101"/>
    <a:srgbClr val="727B83"/>
    <a:srgbClr val="757D83"/>
    <a:srgbClr val="5C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486C3-78A8-A0A1-4B79-B75CD24D48A6}" v="254" dt="2024-10-25T14:14:11.593"/>
    <p1510:client id="{1B1FBAA9-626A-DC45-3696-5110DC0B2580}" v="558" dt="2024-10-25T14:38:10.298"/>
    <p1510:client id="{AA426F08-C2CD-4210-A069-9F91C591AF75}" v="37" dt="2024-10-25T11:23:15.107"/>
    <p1510:client id="{DDD6D6F2-80BD-D440-4B53-2925F78CF6B0}" v="44" dt="2024-10-25T14:46:58.869"/>
    <p1510:client id="{E3C493CF-EB82-15D6-68DE-7FDC73F787AE}" v="40" dt="2024-10-25T14:54: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D5936-282E-4822-9E53-617C70DF5060}" type="doc">
      <dgm:prSet loTypeId="urn:microsoft.com/office/officeart/2018/2/layout/IconCircle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B28365-0318-4BC3-98F0-5376BDA9F47A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pPr>
            <a:lnSpc>
              <a:spcPct val="100000"/>
            </a:lnSpc>
          </a:pPr>
          <a:r>
            <a:rPr lang="en-US" b="1"/>
            <a:t>Yaz Yeahia </a:t>
          </a:r>
          <a:r>
            <a:rPr lang="en-US"/>
            <a:t>(Student Voice Manager)</a:t>
          </a:r>
        </a:p>
        <a:p>
          <a:pPr>
            <a:lnSpc>
              <a:spcPct val="100000"/>
            </a:lnSpc>
          </a:pPr>
          <a:r>
            <a:rPr lang="en-US"/>
            <a:t>He/Him</a:t>
          </a:r>
        </a:p>
      </dgm:t>
    </dgm:pt>
    <dgm:pt modelId="{B08A363C-1288-4089-8B77-766A56D275BB}" type="parTrans" cxnId="{0635FC5B-150A-439F-AF15-037A36026124}">
      <dgm:prSet/>
      <dgm:spPr/>
      <dgm:t>
        <a:bodyPr/>
        <a:lstStyle/>
        <a:p>
          <a:endParaRPr lang="en-US"/>
        </a:p>
      </dgm:t>
    </dgm:pt>
    <dgm:pt modelId="{A5A434DB-353E-4B7E-ACDA-0ACC91D111C7}" type="sibTrans" cxnId="{0635FC5B-150A-439F-AF15-037A360261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DB2FF3D-172D-43CE-92C5-63A164226ABF}">
      <dgm:prSet/>
      <dgm:spPr>
        <a:ln w="381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/>
            <a:t>James Morrison </a:t>
          </a:r>
          <a:r>
            <a:rPr lang="en-US"/>
            <a:t>(Student Voice Coordinator)</a:t>
          </a:r>
        </a:p>
        <a:p>
          <a:pPr>
            <a:lnSpc>
              <a:spcPct val="100000"/>
            </a:lnSpc>
          </a:pPr>
          <a:r>
            <a:rPr lang="en-US"/>
            <a:t>He/Him</a:t>
          </a:r>
        </a:p>
      </dgm:t>
    </dgm:pt>
    <dgm:pt modelId="{46F32FC3-80FD-4511-880A-49F3889C850B}" type="parTrans" cxnId="{EBDCEE14-D99B-4EC0-841C-9331928A115C}">
      <dgm:prSet/>
      <dgm:spPr/>
      <dgm:t>
        <a:bodyPr/>
        <a:lstStyle/>
        <a:p>
          <a:endParaRPr lang="en-US"/>
        </a:p>
      </dgm:t>
    </dgm:pt>
    <dgm:pt modelId="{9573E852-2730-443A-843F-C180A8252239}" type="sibTrans" cxnId="{EBDCEE14-D99B-4EC0-841C-9331928A11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816E651-13C7-402D-A92A-D98DAC186323}">
      <dgm:prSet/>
      <dgm:spPr>
        <a:ln w="381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/>
            <a:t>Celine Al-Saleh </a:t>
          </a:r>
          <a:r>
            <a:rPr lang="en-US"/>
            <a:t>(Student Voice Coordinator)</a:t>
          </a:r>
        </a:p>
        <a:p>
          <a:pPr>
            <a:lnSpc>
              <a:spcPct val="100000"/>
            </a:lnSpc>
          </a:pPr>
          <a:r>
            <a:rPr lang="en-US"/>
            <a:t>She/Her</a:t>
          </a:r>
        </a:p>
      </dgm:t>
    </dgm:pt>
    <dgm:pt modelId="{4EB243C4-91F1-4274-9657-6496BAD2649B}" type="parTrans" cxnId="{591C4D4F-79ED-4D5A-90FA-90E4A44086CC}">
      <dgm:prSet/>
      <dgm:spPr/>
      <dgm:t>
        <a:bodyPr/>
        <a:lstStyle/>
        <a:p>
          <a:endParaRPr lang="en-US"/>
        </a:p>
      </dgm:t>
    </dgm:pt>
    <dgm:pt modelId="{6E9837FA-026E-495C-AFC1-2796893571BB}" type="sibTrans" cxnId="{591C4D4F-79ED-4D5A-90FA-90E4A44086C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9142D1D-E543-4F46-B444-44BE620EBFBA}">
      <dgm:prSet/>
      <dgm:spPr>
        <a:ln w="381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/>
            <a:t>Daniel Docherty </a:t>
          </a:r>
          <a:r>
            <a:rPr lang="en-US"/>
            <a:t>(Policy &amp; Representation Advisor)</a:t>
          </a:r>
        </a:p>
        <a:p>
          <a:pPr>
            <a:lnSpc>
              <a:spcPct val="100000"/>
            </a:lnSpc>
          </a:pPr>
          <a:r>
            <a:rPr lang="en-US"/>
            <a:t>He/Him </a:t>
          </a:r>
        </a:p>
      </dgm:t>
    </dgm:pt>
    <dgm:pt modelId="{094DA5CB-4AC6-419B-A0AF-917DF5D8AA40}" type="parTrans" cxnId="{05FB0D1D-EDD8-43D6-9459-05B3F719B01B}">
      <dgm:prSet/>
      <dgm:spPr/>
      <dgm:t>
        <a:bodyPr/>
        <a:lstStyle/>
        <a:p>
          <a:endParaRPr lang="en-US"/>
        </a:p>
      </dgm:t>
    </dgm:pt>
    <dgm:pt modelId="{12D48B50-A289-4FB4-814F-601AD617FC60}" type="sibTrans" cxnId="{05FB0D1D-EDD8-43D6-9459-05B3F719B01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0913C8-A409-488C-B8BF-EDAB707583A7}">
      <dgm:prSet/>
      <dgm:spPr>
        <a:ln w="381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 err="1"/>
            <a:t>Rozena</a:t>
          </a:r>
          <a:r>
            <a:rPr lang="en-US" b="1"/>
            <a:t> Nadeem </a:t>
          </a:r>
          <a:r>
            <a:rPr lang="en-US"/>
            <a:t>(Student Voice Coordinator) She/Her</a:t>
          </a:r>
        </a:p>
      </dgm:t>
    </dgm:pt>
    <dgm:pt modelId="{8B6D1783-6F89-4C18-B9DB-B3DE23363AB9}" type="parTrans" cxnId="{68221DD3-5D19-4F2F-9F8C-3DB96BF9711E}">
      <dgm:prSet/>
      <dgm:spPr/>
      <dgm:t>
        <a:bodyPr/>
        <a:lstStyle/>
        <a:p>
          <a:endParaRPr lang="en-GB"/>
        </a:p>
      </dgm:t>
    </dgm:pt>
    <dgm:pt modelId="{D3523534-22F2-445C-84F4-1EBE66CDF3E4}" type="sibTrans" cxnId="{68221DD3-5D19-4F2F-9F8C-3DB96BF9711E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0C2428F-8AF1-4FCC-97C8-23666CCDF221}">
      <dgm:prSet/>
      <dgm:spPr>
        <a:ln w="381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 err="1"/>
            <a:t>Faheel</a:t>
          </a:r>
          <a:r>
            <a:rPr lang="en-US" b="1"/>
            <a:t> Siddiqui </a:t>
          </a:r>
          <a:r>
            <a:rPr lang="en-US"/>
            <a:t>(Student Voice Coordinator) He/Him</a:t>
          </a:r>
        </a:p>
      </dgm:t>
    </dgm:pt>
    <dgm:pt modelId="{17259884-7AAD-4D16-8FC4-4A3906D9EBD7}" type="parTrans" cxnId="{CAAE898B-DDB5-4966-93B9-D60CEF76F51F}">
      <dgm:prSet/>
      <dgm:spPr/>
      <dgm:t>
        <a:bodyPr/>
        <a:lstStyle/>
        <a:p>
          <a:endParaRPr lang="en-GB"/>
        </a:p>
      </dgm:t>
    </dgm:pt>
    <dgm:pt modelId="{DCDDD2C0-D028-40F5-AA09-FD45BAE1B34D}" type="sibTrans" cxnId="{CAAE898B-DDB5-4966-93B9-D60CEF76F51F}">
      <dgm:prSet/>
      <dgm:spPr/>
      <dgm:t>
        <a:bodyPr/>
        <a:lstStyle/>
        <a:p>
          <a:endParaRPr lang="en-GB"/>
        </a:p>
      </dgm:t>
    </dgm:pt>
    <dgm:pt modelId="{C8B8E0F0-0610-4804-A323-B0CBF6E7A46E}" type="pres">
      <dgm:prSet presAssocID="{847D5936-282E-4822-9E53-617C70DF5060}" presName="root" presStyleCnt="0">
        <dgm:presLayoutVars>
          <dgm:dir/>
          <dgm:resizeHandles val="exact"/>
        </dgm:presLayoutVars>
      </dgm:prSet>
      <dgm:spPr/>
    </dgm:pt>
    <dgm:pt modelId="{49894BBF-A005-4F86-8EFB-0EAA446A67D6}" type="pres">
      <dgm:prSet presAssocID="{847D5936-282E-4822-9E53-617C70DF5060}" presName="container" presStyleCnt="0">
        <dgm:presLayoutVars>
          <dgm:dir/>
          <dgm:resizeHandles val="exact"/>
        </dgm:presLayoutVars>
      </dgm:prSet>
      <dgm:spPr/>
    </dgm:pt>
    <dgm:pt modelId="{8BE04A96-1DBE-4324-ACDE-267E010CC877}" type="pres">
      <dgm:prSet presAssocID="{ECB28365-0318-4BC3-98F0-5376BDA9F47A}" presName="compNode" presStyleCnt="0"/>
      <dgm:spPr/>
    </dgm:pt>
    <dgm:pt modelId="{74D6EE01-C857-4738-A45E-DAD00FFE9983}" type="pres">
      <dgm:prSet presAssocID="{ECB28365-0318-4BC3-98F0-5376BDA9F47A}" presName="iconBgRect" presStyleLbl="bgShp" presStyleIdx="0" presStyleCnt="6"/>
      <dgm:spPr/>
    </dgm:pt>
    <dgm:pt modelId="{EF1E0ECA-C4BC-497F-A120-EA85B2C9D2EC}" type="pres">
      <dgm:prSet presAssocID="{ECB28365-0318-4BC3-98F0-5376BDA9F47A}" presName="iconRect" presStyleLbl="node1" presStyleIdx="0" presStyleCnt="6" custScaleX="232773" custScaleY="238552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8916EE5-EED9-4EC1-9EC6-69FD6C70234B}" type="pres">
      <dgm:prSet presAssocID="{ECB28365-0318-4BC3-98F0-5376BDA9F47A}" presName="spaceRect" presStyleCnt="0"/>
      <dgm:spPr/>
    </dgm:pt>
    <dgm:pt modelId="{D61E5EEE-85C4-438C-8A5C-E50E9DB5B9FB}" type="pres">
      <dgm:prSet presAssocID="{ECB28365-0318-4BC3-98F0-5376BDA9F47A}" presName="textRect" presStyleLbl="revTx" presStyleIdx="0" presStyleCnt="6" custLinFactNeighborX="2613" custLinFactNeighborY="-4789">
        <dgm:presLayoutVars>
          <dgm:chMax val="1"/>
          <dgm:chPref val="1"/>
        </dgm:presLayoutVars>
      </dgm:prSet>
      <dgm:spPr/>
    </dgm:pt>
    <dgm:pt modelId="{D8D2FAED-1D11-4571-83A3-99165CF1748F}" type="pres">
      <dgm:prSet presAssocID="{A5A434DB-353E-4B7E-ACDA-0ACC91D111C7}" presName="sibTrans" presStyleLbl="sibTrans2D1" presStyleIdx="0" presStyleCnt="0"/>
      <dgm:spPr/>
    </dgm:pt>
    <dgm:pt modelId="{2FC15E68-6348-4434-B9D4-D29A1CD87F3F}" type="pres">
      <dgm:prSet presAssocID="{CDB2FF3D-172D-43CE-92C5-63A164226ABF}" presName="compNode" presStyleCnt="0"/>
      <dgm:spPr/>
    </dgm:pt>
    <dgm:pt modelId="{9099EE44-9E15-454B-B2AB-4B97C79AC9DA}" type="pres">
      <dgm:prSet presAssocID="{CDB2FF3D-172D-43CE-92C5-63A164226ABF}" presName="iconBgRect" presStyleLbl="bgShp" presStyleIdx="1" presStyleCnt="6"/>
      <dgm:spPr/>
    </dgm:pt>
    <dgm:pt modelId="{C49AADF2-8462-419F-ABD5-C8B0E697936D}" type="pres">
      <dgm:prSet presAssocID="{CDB2FF3D-172D-43CE-92C5-63A164226ABF}" presName="iconRect" presStyleLbl="node1" presStyleIdx="1" presStyleCnt="6" custScaleX="281006" custScaleY="279429" custLinFactNeighborX="-25977" custLinFactNeighborY="-788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E711248-D19C-48FB-9FF2-89D8CF46C9CD}" type="pres">
      <dgm:prSet presAssocID="{CDB2FF3D-172D-43CE-92C5-63A164226ABF}" presName="spaceRect" presStyleCnt="0"/>
      <dgm:spPr/>
    </dgm:pt>
    <dgm:pt modelId="{CE784DBC-511E-402D-ACB2-A941A7F524E0}" type="pres">
      <dgm:prSet presAssocID="{CDB2FF3D-172D-43CE-92C5-63A164226ABF}" presName="textRect" presStyleLbl="revTx" presStyleIdx="1" presStyleCnt="6" custLinFactNeighborX="6523" custLinFactNeighborY="-4789">
        <dgm:presLayoutVars>
          <dgm:chMax val="1"/>
          <dgm:chPref val="1"/>
        </dgm:presLayoutVars>
      </dgm:prSet>
      <dgm:spPr/>
    </dgm:pt>
    <dgm:pt modelId="{3B894509-D480-45DB-A05C-E4C8575A55EA}" type="pres">
      <dgm:prSet presAssocID="{9573E852-2730-443A-843F-C180A8252239}" presName="sibTrans" presStyleLbl="sibTrans2D1" presStyleIdx="0" presStyleCnt="0"/>
      <dgm:spPr/>
    </dgm:pt>
    <dgm:pt modelId="{24B930AC-B44D-45A1-B499-1D692271F2CC}" type="pres">
      <dgm:prSet presAssocID="{A816E651-13C7-402D-A92A-D98DAC186323}" presName="compNode" presStyleCnt="0"/>
      <dgm:spPr/>
    </dgm:pt>
    <dgm:pt modelId="{D91538BB-AC7B-439A-B55C-A6AC028308E0}" type="pres">
      <dgm:prSet presAssocID="{A816E651-13C7-402D-A92A-D98DAC186323}" presName="iconBgRect" presStyleLbl="bgShp" presStyleIdx="2" presStyleCnt="6"/>
      <dgm:spPr/>
    </dgm:pt>
    <dgm:pt modelId="{8C3881A2-0066-448B-B011-252CA5C9B50B}" type="pres">
      <dgm:prSet presAssocID="{A816E651-13C7-402D-A92A-D98DAC186323}" presName="iconRect" presStyleLbl="node1" presStyleIdx="2" presStyleCnt="6" custScaleX="270324" custScaleY="254523" custLinFactNeighborX="-12642" custLinFactNeighborY="379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A559184-5121-4969-A577-8EE3D00D88C3}" type="pres">
      <dgm:prSet presAssocID="{A816E651-13C7-402D-A92A-D98DAC186323}" presName="spaceRect" presStyleCnt="0"/>
      <dgm:spPr/>
    </dgm:pt>
    <dgm:pt modelId="{16C63B42-DE98-4B88-AB16-B4C98B228E6B}" type="pres">
      <dgm:prSet presAssocID="{A816E651-13C7-402D-A92A-D98DAC186323}" presName="textRect" presStyleLbl="revTx" presStyleIdx="2" presStyleCnt="6" custLinFactNeighborX="2986" custLinFactNeighborY="880">
        <dgm:presLayoutVars>
          <dgm:chMax val="1"/>
          <dgm:chPref val="1"/>
        </dgm:presLayoutVars>
      </dgm:prSet>
      <dgm:spPr/>
    </dgm:pt>
    <dgm:pt modelId="{5CED0300-55CB-4EF0-88AA-1C9A81F05AC6}" type="pres">
      <dgm:prSet presAssocID="{6E9837FA-026E-495C-AFC1-2796893571BB}" presName="sibTrans" presStyleLbl="sibTrans2D1" presStyleIdx="0" presStyleCnt="0"/>
      <dgm:spPr/>
    </dgm:pt>
    <dgm:pt modelId="{6518005A-251A-42F7-A0CB-3B14780EA842}" type="pres">
      <dgm:prSet presAssocID="{39142D1D-E543-4F46-B444-44BE620EBFBA}" presName="compNode" presStyleCnt="0"/>
      <dgm:spPr/>
    </dgm:pt>
    <dgm:pt modelId="{BFEC2C8E-EFF5-43AE-B16B-04EC9BD4D886}" type="pres">
      <dgm:prSet presAssocID="{39142D1D-E543-4F46-B444-44BE620EBFBA}" presName="iconBgRect" presStyleLbl="bgShp" presStyleIdx="3" presStyleCnt="6"/>
      <dgm:spPr/>
    </dgm:pt>
    <dgm:pt modelId="{7402A268-DDB2-4BE1-B859-BC88DB98E562}" type="pres">
      <dgm:prSet presAssocID="{39142D1D-E543-4F46-B444-44BE620EBFBA}" presName="iconRect" presStyleLbl="node1" presStyleIdx="3" presStyleCnt="6" custScaleX="256578" custScaleY="246766" custLinFactNeighborX="-32617" custLinFactNeighborY="-550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18562BD-C0E4-4C5B-A5D4-E785995FA28E}" type="pres">
      <dgm:prSet presAssocID="{39142D1D-E543-4F46-B444-44BE620EBFBA}" presName="spaceRect" presStyleCnt="0"/>
      <dgm:spPr/>
    </dgm:pt>
    <dgm:pt modelId="{9EA0FB61-0ADE-4ADC-918F-0E9B8556CD12}" type="pres">
      <dgm:prSet presAssocID="{39142D1D-E543-4F46-B444-44BE620EBFBA}" presName="textRect" presStyleLbl="revTx" presStyleIdx="3" presStyleCnt="6" custLinFactNeighborX="1120" custLinFactNeighborY="-880">
        <dgm:presLayoutVars>
          <dgm:chMax val="1"/>
          <dgm:chPref val="1"/>
        </dgm:presLayoutVars>
      </dgm:prSet>
      <dgm:spPr/>
    </dgm:pt>
    <dgm:pt modelId="{6A9F92C3-3B40-436C-91A4-496CE9FDB70D}" type="pres">
      <dgm:prSet presAssocID="{12D48B50-A289-4FB4-814F-601AD617FC60}" presName="sibTrans" presStyleLbl="sibTrans2D1" presStyleIdx="0" presStyleCnt="0"/>
      <dgm:spPr/>
    </dgm:pt>
    <dgm:pt modelId="{7DC0D187-E7C6-4F7D-A7DB-0A9B1E5CB231}" type="pres">
      <dgm:prSet presAssocID="{8F0913C8-A409-488C-B8BF-EDAB707583A7}" presName="compNode" presStyleCnt="0"/>
      <dgm:spPr/>
    </dgm:pt>
    <dgm:pt modelId="{87DDCF9B-E39D-49A3-BEBB-CA88B090C54E}" type="pres">
      <dgm:prSet presAssocID="{8F0913C8-A409-488C-B8BF-EDAB707583A7}" presName="iconBgRect" presStyleLbl="bgShp" presStyleIdx="4" presStyleCnt="6"/>
      <dgm:spPr/>
    </dgm:pt>
    <dgm:pt modelId="{2EA5071E-0FE6-45F1-8097-A2F61C81B698}" type="pres">
      <dgm:prSet presAssocID="{8F0913C8-A409-488C-B8BF-EDAB707583A7}" presName="iconRect" presStyleLbl="node1" presStyleIdx="4" presStyleCnt="6" custScaleX="265285" custScaleY="271878" custLinFactNeighborX="-27440" custLinFactNeighborY="21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92E268D-DEBC-49BD-A0F9-0053B93DFD06}" type="pres">
      <dgm:prSet presAssocID="{8F0913C8-A409-488C-B8BF-EDAB707583A7}" presName="spaceRect" presStyleCnt="0"/>
      <dgm:spPr/>
    </dgm:pt>
    <dgm:pt modelId="{36626316-D39F-476A-B9C0-BADB5650C942}" type="pres">
      <dgm:prSet presAssocID="{8F0913C8-A409-488C-B8BF-EDAB707583A7}" presName="textRect" presStyleLbl="revTx" presStyleIdx="4" presStyleCnt="6">
        <dgm:presLayoutVars>
          <dgm:chMax val="1"/>
          <dgm:chPref val="1"/>
        </dgm:presLayoutVars>
      </dgm:prSet>
      <dgm:spPr/>
    </dgm:pt>
    <dgm:pt modelId="{289C3F8B-4908-40C6-A5C6-6757462E875B}" type="pres">
      <dgm:prSet presAssocID="{D3523534-22F2-445C-84F4-1EBE66CDF3E4}" presName="sibTrans" presStyleLbl="sibTrans2D1" presStyleIdx="0" presStyleCnt="0"/>
      <dgm:spPr/>
    </dgm:pt>
    <dgm:pt modelId="{5AD0B5A0-64AD-4799-A09B-3E4639C39025}" type="pres">
      <dgm:prSet presAssocID="{90C2428F-8AF1-4FCC-97C8-23666CCDF221}" presName="compNode" presStyleCnt="0"/>
      <dgm:spPr/>
    </dgm:pt>
    <dgm:pt modelId="{6B3B84BB-80AA-4199-98D9-FF9058805BF4}" type="pres">
      <dgm:prSet presAssocID="{90C2428F-8AF1-4FCC-97C8-23666CCDF221}" presName="iconBgRect" presStyleLbl="bgShp" presStyleIdx="5" presStyleCnt="6"/>
      <dgm:spPr/>
    </dgm:pt>
    <dgm:pt modelId="{CBCCE2F0-D182-4E34-B9B3-8CC9C7562489}" type="pres">
      <dgm:prSet presAssocID="{90C2428F-8AF1-4FCC-97C8-23666CCDF221}" presName="iconRect" presStyleLbl="node1" presStyleIdx="5" presStyleCnt="6" custScaleX="284871" custScaleY="298018" custLinFactNeighborX="-25329" custLinFactNeighborY="6332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A823D62-9B78-4238-BADC-F12B00AC20B7}" type="pres">
      <dgm:prSet presAssocID="{90C2428F-8AF1-4FCC-97C8-23666CCDF221}" presName="spaceRect" presStyleCnt="0"/>
      <dgm:spPr/>
    </dgm:pt>
    <dgm:pt modelId="{CC0F8C22-1904-4899-ABB5-39DA5AA39C4C}" type="pres">
      <dgm:prSet presAssocID="{90C2428F-8AF1-4FCC-97C8-23666CCDF22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0410C13-E0C2-4FE2-9716-EACB7D30203F}" type="presOf" srcId="{39142D1D-E543-4F46-B444-44BE620EBFBA}" destId="{9EA0FB61-0ADE-4ADC-918F-0E9B8556CD12}" srcOrd="0" destOrd="0" presId="urn:microsoft.com/office/officeart/2018/2/layout/IconCircleList"/>
    <dgm:cxn modelId="{EBDCEE14-D99B-4EC0-841C-9331928A115C}" srcId="{847D5936-282E-4822-9E53-617C70DF5060}" destId="{CDB2FF3D-172D-43CE-92C5-63A164226ABF}" srcOrd="1" destOrd="0" parTransId="{46F32FC3-80FD-4511-880A-49F3889C850B}" sibTransId="{9573E852-2730-443A-843F-C180A8252239}"/>
    <dgm:cxn modelId="{05FB0D1D-EDD8-43D6-9459-05B3F719B01B}" srcId="{847D5936-282E-4822-9E53-617C70DF5060}" destId="{39142D1D-E543-4F46-B444-44BE620EBFBA}" srcOrd="3" destOrd="0" parTransId="{094DA5CB-4AC6-419B-A0AF-917DF5D8AA40}" sibTransId="{12D48B50-A289-4FB4-814F-601AD617FC60}"/>
    <dgm:cxn modelId="{78DAA53A-79EC-4335-9642-38E7DB5BF627}" type="presOf" srcId="{847D5936-282E-4822-9E53-617C70DF5060}" destId="{C8B8E0F0-0610-4804-A323-B0CBF6E7A46E}" srcOrd="0" destOrd="0" presId="urn:microsoft.com/office/officeart/2018/2/layout/IconCircleList"/>
    <dgm:cxn modelId="{0635FC5B-150A-439F-AF15-037A36026124}" srcId="{847D5936-282E-4822-9E53-617C70DF5060}" destId="{ECB28365-0318-4BC3-98F0-5376BDA9F47A}" srcOrd="0" destOrd="0" parTransId="{B08A363C-1288-4089-8B77-766A56D275BB}" sibTransId="{A5A434DB-353E-4B7E-ACDA-0ACC91D111C7}"/>
    <dgm:cxn modelId="{591C4D4F-79ED-4D5A-90FA-90E4A44086CC}" srcId="{847D5936-282E-4822-9E53-617C70DF5060}" destId="{A816E651-13C7-402D-A92A-D98DAC186323}" srcOrd="2" destOrd="0" parTransId="{4EB243C4-91F1-4274-9657-6496BAD2649B}" sibTransId="{6E9837FA-026E-495C-AFC1-2796893571BB}"/>
    <dgm:cxn modelId="{66875254-27A1-4E02-90D9-F72E0BD16A48}" type="presOf" srcId="{A816E651-13C7-402D-A92A-D98DAC186323}" destId="{16C63B42-DE98-4B88-AB16-B4C98B228E6B}" srcOrd="0" destOrd="0" presId="urn:microsoft.com/office/officeart/2018/2/layout/IconCircleList"/>
    <dgm:cxn modelId="{1431817A-4AD3-48DC-BF28-5D1FBFF1E6AF}" type="presOf" srcId="{ECB28365-0318-4BC3-98F0-5376BDA9F47A}" destId="{D61E5EEE-85C4-438C-8A5C-E50E9DB5B9FB}" srcOrd="0" destOrd="0" presId="urn:microsoft.com/office/officeart/2018/2/layout/IconCircleList"/>
    <dgm:cxn modelId="{5573F77D-10B7-4BC6-B390-B8F916585072}" type="presOf" srcId="{8F0913C8-A409-488C-B8BF-EDAB707583A7}" destId="{36626316-D39F-476A-B9C0-BADB5650C942}" srcOrd="0" destOrd="0" presId="urn:microsoft.com/office/officeart/2018/2/layout/IconCircleList"/>
    <dgm:cxn modelId="{CAAE898B-DDB5-4966-93B9-D60CEF76F51F}" srcId="{847D5936-282E-4822-9E53-617C70DF5060}" destId="{90C2428F-8AF1-4FCC-97C8-23666CCDF221}" srcOrd="5" destOrd="0" parTransId="{17259884-7AAD-4D16-8FC4-4A3906D9EBD7}" sibTransId="{DCDDD2C0-D028-40F5-AA09-FD45BAE1B34D}"/>
    <dgm:cxn modelId="{BB1E168C-D24B-45F3-8E23-ED4380AD00DA}" type="presOf" srcId="{CDB2FF3D-172D-43CE-92C5-63A164226ABF}" destId="{CE784DBC-511E-402D-ACB2-A941A7F524E0}" srcOrd="0" destOrd="0" presId="urn:microsoft.com/office/officeart/2018/2/layout/IconCircleList"/>
    <dgm:cxn modelId="{F79B79A2-D43B-4116-8518-364568A18A98}" type="presOf" srcId="{D3523534-22F2-445C-84F4-1EBE66CDF3E4}" destId="{289C3F8B-4908-40C6-A5C6-6757462E875B}" srcOrd="0" destOrd="0" presId="urn:microsoft.com/office/officeart/2018/2/layout/IconCircleList"/>
    <dgm:cxn modelId="{CD1AE6BB-9898-4007-A81D-0B543599A622}" type="presOf" srcId="{90C2428F-8AF1-4FCC-97C8-23666CCDF221}" destId="{CC0F8C22-1904-4899-ABB5-39DA5AA39C4C}" srcOrd="0" destOrd="0" presId="urn:microsoft.com/office/officeart/2018/2/layout/IconCircleList"/>
    <dgm:cxn modelId="{47B7BFBD-CF0B-4367-A830-B24FD4D31BB2}" type="presOf" srcId="{9573E852-2730-443A-843F-C180A8252239}" destId="{3B894509-D480-45DB-A05C-E4C8575A55EA}" srcOrd="0" destOrd="0" presId="urn:microsoft.com/office/officeart/2018/2/layout/IconCircleList"/>
    <dgm:cxn modelId="{68221DD3-5D19-4F2F-9F8C-3DB96BF9711E}" srcId="{847D5936-282E-4822-9E53-617C70DF5060}" destId="{8F0913C8-A409-488C-B8BF-EDAB707583A7}" srcOrd="4" destOrd="0" parTransId="{8B6D1783-6F89-4C18-B9DB-B3DE23363AB9}" sibTransId="{D3523534-22F2-445C-84F4-1EBE66CDF3E4}"/>
    <dgm:cxn modelId="{0A0599D9-0225-4962-9949-E6375551041B}" type="presOf" srcId="{12D48B50-A289-4FB4-814F-601AD617FC60}" destId="{6A9F92C3-3B40-436C-91A4-496CE9FDB70D}" srcOrd="0" destOrd="0" presId="urn:microsoft.com/office/officeart/2018/2/layout/IconCircleList"/>
    <dgm:cxn modelId="{355D18E4-A166-4B0A-B88A-4F40B675FDDC}" type="presOf" srcId="{A5A434DB-353E-4B7E-ACDA-0ACC91D111C7}" destId="{D8D2FAED-1D11-4571-83A3-99165CF1748F}" srcOrd="0" destOrd="0" presId="urn:microsoft.com/office/officeart/2018/2/layout/IconCircleList"/>
    <dgm:cxn modelId="{C1EC77F4-0D06-4DEC-910C-B1674F7A189A}" type="presOf" srcId="{6E9837FA-026E-495C-AFC1-2796893571BB}" destId="{5CED0300-55CB-4EF0-88AA-1C9A81F05AC6}" srcOrd="0" destOrd="0" presId="urn:microsoft.com/office/officeart/2018/2/layout/IconCircleList"/>
    <dgm:cxn modelId="{8E02C413-AECF-48C4-8696-0A18E6356CF5}" type="presParOf" srcId="{C8B8E0F0-0610-4804-A323-B0CBF6E7A46E}" destId="{49894BBF-A005-4F86-8EFB-0EAA446A67D6}" srcOrd="0" destOrd="0" presId="urn:microsoft.com/office/officeart/2018/2/layout/IconCircleList"/>
    <dgm:cxn modelId="{AC962CB8-8234-4534-B0AA-FF503FFC6700}" type="presParOf" srcId="{49894BBF-A005-4F86-8EFB-0EAA446A67D6}" destId="{8BE04A96-1DBE-4324-ACDE-267E010CC877}" srcOrd="0" destOrd="0" presId="urn:microsoft.com/office/officeart/2018/2/layout/IconCircleList"/>
    <dgm:cxn modelId="{893ACA5F-96D4-4758-A9E1-7A6879BE3EEB}" type="presParOf" srcId="{8BE04A96-1DBE-4324-ACDE-267E010CC877}" destId="{74D6EE01-C857-4738-A45E-DAD00FFE9983}" srcOrd="0" destOrd="0" presId="urn:microsoft.com/office/officeart/2018/2/layout/IconCircleList"/>
    <dgm:cxn modelId="{B7AF98CE-03F9-4FC0-8410-DC678D3D5153}" type="presParOf" srcId="{8BE04A96-1DBE-4324-ACDE-267E010CC877}" destId="{EF1E0ECA-C4BC-497F-A120-EA85B2C9D2EC}" srcOrd="1" destOrd="0" presId="urn:microsoft.com/office/officeart/2018/2/layout/IconCircleList"/>
    <dgm:cxn modelId="{57CEA4E7-C7E2-4454-B5BA-54513F6156ED}" type="presParOf" srcId="{8BE04A96-1DBE-4324-ACDE-267E010CC877}" destId="{F8916EE5-EED9-4EC1-9EC6-69FD6C70234B}" srcOrd="2" destOrd="0" presId="urn:microsoft.com/office/officeart/2018/2/layout/IconCircleList"/>
    <dgm:cxn modelId="{8A2F0614-424E-434B-8BCE-C08FCAC0952A}" type="presParOf" srcId="{8BE04A96-1DBE-4324-ACDE-267E010CC877}" destId="{D61E5EEE-85C4-438C-8A5C-E50E9DB5B9FB}" srcOrd="3" destOrd="0" presId="urn:microsoft.com/office/officeart/2018/2/layout/IconCircleList"/>
    <dgm:cxn modelId="{A54013A3-4DDD-4083-8C5C-0677EC99A91C}" type="presParOf" srcId="{49894BBF-A005-4F86-8EFB-0EAA446A67D6}" destId="{D8D2FAED-1D11-4571-83A3-99165CF1748F}" srcOrd="1" destOrd="0" presId="urn:microsoft.com/office/officeart/2018/2/layout/IconCircleList"/>
    <dgm:cxn modelId="{C49E1009-9096-4804-8E76-5348177A1AAE}" type="presParOf" srcId="{49894BBF-A005-4F86-8EFB-0EAA446A67D6}" destId="{2FC15E68-6348-4434-B9D4-D29A1CD87F3F}" srcOrd="2" destOrd="0" presId="urn:microsoft.com/office/officeart/2018/2/layout/IconCircleList"/>
    <dgm:cxn modelId="{4F6458CD-0D91-4597-B38E-B917D2049A85}" type="presParOf" srcId="{2FC15E68-6348-4434-B9D4-D29A1CD87F3F}" destId="{9099EE44-9E15-454B-B2AB-4B97C79AC9DA}" srcOrd="0" destOrd="0" presId="urn:microsoft.com/office/officeart/2018/2/layout/IconCircleList"/>
    <dgm:cxn modelId="{39C454CB-73C7-4B91-B071-EE62B63823BF}" type="presParOf" srcId="{2FC15E68-6348-4434-B9D4-D29A1CD87F3F}" destId="{C49AADF2-8462-419F-ABD5-C8B0E697936D}" srcOrd="1" destOrd="0" presId="urn:microsoft.com/office/officeart/2018/2/layout/IconCircleList"/>
    <dgm:cxn modelId="{5FBB0A3A-F4F6-44B0-8223-20C982191A74}" type="presParOf" srcId="{2FC15E68-6348-4434-B9D4-D29A1CD87F3F}" destId="{DE711248-D19C-48FB-9FF2-89D8CF46C9CD}" srcOrd="2" destOrd="0" presId="urn:microsoft.com/office/officeart/2018/2/layout/IconCircleList"/>
    <dgm:cxn modelId="{E0CEA010-31D0-4710-AC93-4871D7FDE4D6}" type="presParOf" srcId="{2FC15E68-6348-4434-B9D4-D29A1CD87F3F}" destId="{CE784DBC-511E-402D-ACB2-A941A7F524E0}" srcOrd="3" destOrd="0" presId="urn:microsoft.com/office/officeart/2018/2/layout/IconCircleList"/>
    <dgm:cxn modelId="{15EC61F6-C451-46CE-AC25-D50094B490C0}" type="presParOf" srcId="{49894BBF-A005-4F86-8EFB-0EAA446A67D6}" destId="{3B894509-D480-45DB-A05C-E4C8575A55EA}" srcOrd="3" destOrd="0" presId="urn:microsoft.com/office/officeart/2018/2/layout/IconCircleList"/>
    <dgm:cxn modelId="{79F17497-C2F8-44D5-ADCB-B27CDB3650DE}" type="presParOf" srcId="{49894BBF-A005-4F86-8EFB-0EAA446A67D6}" destId="{24B930AC-B44D-45A1-B499-1D692271F2CC}" srcOrd="4" destOrd="0" presId="urn:microsoft.com/office/officeart/2018/2/layout/IconCircleList"/>
    <dgm:cxn modelId="{4DF28F77-1864-4898-AD81-F4D2B3507F52}" type="presParOf" srcId="{24B930AC-B44D-45A1-B499-1D692271F2CC}" destId="{D91538BB-AC7B-439A-B55C-A6AC028308E0}" srcOrd="0" destOrd="0" presId="urn:microsoft.com/office/officeart/2018/2/layout/IconCircleList"/>
    <dgm:cxn modelId="{5B0B3A94-2E75-42ED-AD43-7CB6194397EA}" type="presParOf" srcId="{24B930AC-B44D-45A1-B499-1D692271F2CC}" destId="{8C3881A2-0066-448B-B011-252CA5C9B50B}" srcOrd="1" destOrd="0" presId="urn:microsoft.com/office/officeart/2018/2/layout/IconCircleList"/>
    <dgm:cxn modelId="{19E848CB-A614-483A-8F8D-2662FDF533EC}" type="presParOf" srcId="{24B930AC-B44D-45A1-B499-1D692271F2CC}" destId="{6A559184-5121-4969-A577-8EE3D00D88C3}" srcOrd="2" destOrd="0" presId="urn:microsoft.com/office/officeart/2018/2/layout/IconCircleList"/>
    <dgm:cxn modelId="{B752BA47-2775-4DF3-9827-A6B93F67EE5F}" type="presParOf" srcId="{24B930AC-B44D-45A1-B499-1D692271F2CC}" destId="{16C63B42-DE98-4B88-AB16-B4C98B228E6B}" srcOrd="3" destOrd="0" presId="urn:microsoft.com/office/officeart/2018/2/layout/IconCircleList"/>
    <dgm:cxn modelId="{8F593E70-7D07-4D24-97E0-9D72ACC075F0}" type="presParOf" srcId="{49894BBF-A005-4F86-8EFB-0EAA446A67D6}" destId="{5CED0300-55CB-4EF0-88AA-1C9A81F05AC6}" srcOrd="5" destOrd="0" presId="urn:microsoft.com/office/officeart/2018/2/layout/IconCircleList"/>
    <dgm:cxn modelId="{836C6677-D5A1-4096-BEC2-C870BB1AE02A}" type="presParOf" srcId="{49894BBF-A005-4F86-8EFB-0EAA446A67D6}" destId="{6518005A-251A-42F7-A0CB-3B14780EA842}" srcOrd="6" destOrd="0" presId="urn:microsoft.com/office/officeart/2018/2/layout/IconCircleList"/>
    <dgm:cxn modelId="{287B0BDD-F296-4E5C-81C1-FAACD3EB4B62}" type="presParOf" srcId="{6518005A-251A-42F7-A0CB-3B14780EA842}" destId="{BFEC2C8E-EFF5-43AE-B16B-04EC9BD4D886}" srcOrd="0" destOrd="0" presId="urn:microsoft.com/office/officeart/2018/2/layout/IconCircleList"/>
    <dgm:cxn modelId="{8FF8A13E-4B23-4B6D-A416-EDDC1B478926}" type="presParOf" srcId="{6518005A-251A-42F7-A0CB-3B14780EA842}" destId="{7402A268-DDB2-4BE1-B859-BC88DB98E562}" srcOrd="1" destOrd="0" presId="urn:microsoft.com/office/officeart/2018/2/layout/IconCircleList"/>
    <dgm:cxn modelId="{60E92544-041D-48B7-A7F3-13993E53727C}" type="presParOf" srcId="{6518005A-251A-42F7-A0CB-3B14780EA842}" destId="{118562BD-C0E4-4C5B-A5D4-E785995FA28E}" srcOrd="2" destOrd="0" presId="urn:microsoft.com/office/officeart/2018/2/layout/IconCircleList"/>
    <dgm:cxn modelId="{4A3E2F19-A9F8-41C1-A253-B47E7C177439}" type="presParOf" srcId="{6518005A-251A-42F7-A0CB-3B14780EA842}" destId="{9EA0FB61-0ADE-4ADC-918F-0E9B8556CD12}" srcOrd="3" destOrd="0" presId="urn:microsoft.com/office/officeart/2018/2/layout/IconCircleList"/>
    <dgm:cxn modelId="{84B3F105-B1B2-4DB8-9CC8-91B995F3690B}" type="presParOf" srcId="{49894BBF-A005-4F86-8EFB-0EAA446A67D6}" destId="{6A9F92C3-3B40-436C-91A4-496CE9FDB70D}" srcOrd="7" destOrd="0" presId="urn:microsoft.com/office/officeart/2018/2/layout/IconCircleList"/>
    <dgm:cxn modelId="{92770F8C-B0FF-46EE-B30F-7DAA8F3BA623}" type="presParOf" srcId="{49894BBF-A005-4F86-8EFB-0EAA446A67D6}" destId="{7DC0D187-E7C6-4F7D-A7DB-0A9B1E5CB231}" srcOrd="8" destOrd="0" presId="urn:microsoft.com/office/officeart/2018/2/layout/IconCircleList"/>
    <dgm:cxn modelId="{FD2AD3AF-D914-4613-8637-8D161A29AFCB}" type="presParOf" srcId="{7DC0D187-E7C6-4F7D-A7DB-0A9B1E5CB231}" destId="{87DDCF9B-E39D-49A3-BEBB-CA88B090C54E}" srcOrd="0" destOrd="0" presId="urn:microsoft.com/office/officeart/2018/2/layout/IconCircleList"/>
    <dgm:cxn modelId="{AD1C7425-9D6F-4C47-8CC2-A496C9C94C98}" type="presParOf" srcId="{7DC0D187-E7C6-4F7D-A7DB-0A9B1E5CB231}" destId="{2EA5071E-0FE6-45F1-8097-A2F61C81B698}" srcOrd="1" destOrd="0" presId="urn:microsoft.com/office/officeart/2018/2/layout/IconCircleList"/>
    <dgm:cxn modelId="{5C261C52-5B77-4867-A4A0-DADD9A812C6A}" type="presParOf" srcId="{7DC0D187-E7C6-4F7D-A7DB-0A9B1E5CB231}" destId="{B92E268D-DEBC-49BD-A0F9-0053B93DFD06}" srcOrd="2" destOrd="0" presId="urn:microsoft.com/office/officeart/2018/2/layout/IconCircleList"/>
    <dgm:cxn modelId="{D0E9A4EB-15DD-4ADB-B425-A1C29256C34D}" type="presParOf" srcId="{7DC0D187-E7C6-4F7D-A7DB-0A9B1E5CB231}" destId="{36626316-D39F-476A-B9C0-BADB5650C942}" srcOrd="3" destOrd="0" presId="urn:microsoft.com/office/officeart/2018/2/layout/IconCircleList"/>
    <dgm:cxn modelId="{F6469AF3-FC04-4055-A19C-26B17FB0F2CA}" type="presParOf" srcId="{49894BBF-A005-4F86-8EFB-0EAA446A67D6}" destId="{289C3F8B-4908-40C6-A5C6-6757462E875B}" srcOrd="9" destOrd="0" presId="urn:microsoft.com/office/officeart/2018/2/layout/IconCircleList"/>
    <dgm:cxn modelId="{0FD79CBF-DC35-45E0-946D-5E7BE93A0604}" type="presParOf" srcId="{49894BBF-A005-4F86-8EFB-0EAA446A67D6}" destId="{5AD0B5A0-64AD-4799-A09B-3E4639C39025}" srcOrd="10" destOrd="0" presId="urn:microsoft.com/office/officeart/2018/2/layout/IconCircleList"/>
    <dgm:cxn modelId="{2EDF02DA-FF34-47BC-A2F3-58334735AF5A}" type="presParOf" srcId="{5AD0B5A0-64AD-4799-A09B-3E4639C39025}" destId="{6B3B84BB-80AA-4199-98D9-FF9058805BF4}" srcOrd="0" destOrd="0" presId="urn:microsoft.com/office/officeart/2018/2/layout/IconCircleList"/>
    <dgm:cxn modelId="{9AC1C3E2-3736-4693-BFED-594A545AC883}" type="presParOf" srcId="{5AD0B5A0-64AD-4799-A09B-3E4639C39025}" destId="{CBCCE2F0-D182-4E34-B9B3-8CC9C7562489}" srcOrd="1" destOrd="0" presId="urn:microsoft.com/office/officeart/2018/2/layout/IconCircleList"/>
    <dgm:cxn modelId="{C587A287-2996-4AB9-B221-89C13FFE1611}" type="presParOf" srcId="{5AD0B5A0-64AD-4799-A09B-3E4639C39025}" destId="{0A823D62-9B78-4238-BADC-F12B00AC20B7}" srcOrd="2" destOrd="0" presId="urn:microsoft.com/office/officeart/2018/2/layout/IconCircleList"/>
    <dgm:cxn modelId="{3AD19F00-7EEB-45B4-8B34-746EBA2FBDFA}" type="presParOf" srcId="{5AD0B5A0-64AD-4799-A09B-3E4639C39025}" destId="{CC0F8C22-1904-4899-ABB5-39DA5AA39C4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6EE01-C857-4738-A45E-DAD00FFE9983}">
      <dsp:nvSpPr>
        <dsp:cNvPr id="0" name=""/>
        <dsp:cNvSpPr/>
      </dsp:nvSpPr>
      <dsp:spPr>
        <a:xfrm>
          <a:off x="482881" y="599607"/>
          <a:ext cx="739527" cy="7395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E0ECA-C4BC-497F-A120-EA85B2C9D2EC}">
      <dsp:nvSpPr>
        <dsp:cNvPr id="0" name=""/>
        <dsp:cNvSpPr/>
      </dsp:nvSpPr>
      <dsp:spPr>
        <a:xfrm>
          <a:off x="353433" y="457765"/>
          <a:ext cx="998423" cy="102321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1E5EEE-85C4-438C-8A5C-E50E9DB5B9FB}">
      <dsp:nvSpPr>
        <dsp:cNvPr id="0" name=""/>
        <dsp:cNvSpPr/>
      </dsp:nvSpPr>
      <dsp:spPr>
        <a:xfrm>
          <a:off x="1426428" y="564191"/>
          <a:ext cx="1743171" cy="739527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Yaz Yeahia </a:t>
          </a:r>
          <a:r>
            <a:rPr lang="en-US" sz="1300" kern="1200"/>
            <a:t>(Student Voice Manager)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He/Him</a:t>
          </a:r>
        </a:p>
      </dsp:txBody>
      <dsp:txXfrm>
        <a:off x="1426428" y="564191"/>
        <a:ext cx="1743171" cy="739527"/>
      </dsp:txXfrm>
    </dsp:sp>
    <dsp:sp modelId="{9099EE44-9E15-454B-B2AB-4B97C79AC9DA}">
      <dsp:nvSpPr>
        <dsp:cNvPr id="0" name=""/>
        <dsp:cNvSpPr/>
      </dsp:nvSpPr>
      <dsp:spPr>
        <a:xfrm>
          <a:off x="3660674" y="599607"/>
          <a:ext cx="739527" cy="7395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AADF2-8462-419F-ABD5-C8B0E697936D}">
      <dsp:nvSpPr>
        <dsp:cNvPr id="0" name=""/>
        <dsp:cNvSpPr/>
      </dsp:nvSpPr>
      <dsp:spPr>
        <a:xfrm>
          <a:off x="3316362" y="336283"/>
          <a:ext cx="1205307" cy="119854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784DBC-511E-402D-ACB2-A941A7F524E0}">
      <dsp:nvSpPr>
        <dsp:cNvPr id="0" name=""/>
        <dsp:cNvSpPr/>
      </dsp:nvSpPr>
      <dsp:spPr>
        <a:xfrm>
          <a:off x="4672379" y="564191"/>
          <a:ext cx="1743171" cy="739527"/>
        </a:xfrm>
        <a:prstGeom prst="rect">
          <a:avLst/>
        </a:prstGeom>
        <a:noFill/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James Morrison </a:t>
          </a:r>
          <a:r>
            <a:rPr lang="en-US" sz="1300" kern="1200"/>
            <a:t>(Student Voice Coordinator)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He/Him</a:t>
          </a:r>
        </a:p>
      </dsp:txBody>
      <dsp:txXfrm>
        <a:off x="4672379" y="564191"/>
        <a:ext cx="1743171" cy="739527"/>
      </dsp:txXfrm>
    </dsp:sp>
    <dsp:sp modelId="{D91538BB-AC7B-439A-B55C-A6AC028308E0}">
      <dsp:nvSpPr>
        <dsp:cNvPr id="0" name=""/>
        <dsp:cNvSpPr/>
      </dsp:nvSpPr>
      <dsp:spPr>
        <a:xfrm>
          <a:off x="6815558" y="599607"/>
          <a:ext cx="739527" cy="7395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881A2-0066-448B-B011-252CA5C9B50B}">
      <dsp:nvSpPr>
        <dsp:cNvPr id="0" name=""/>
        <dsp:cNvSpPr/>
      </dsp:nvSpPr>
      <dsp:spPr>
        <a:xfrm>
          <a:off x="6551352" y="439774"/>
          <a:ext cx="1159489" cy="10917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C63B42-DE98-4B88-AB16-B4C98B228E6B}">
      <dsp:nvSpPr>
        <dsp:cNvPr id="0" name=""/>
        <dsp:cNvSpPr/>
      </dsp:nvSpPr>
      <dsp:spPr>
        <a:xfrm>
          <a:off x="7765607" y="606115"/>
          <a:ext cx="1743171" cy="739527"/>
        </a:xfrm>
        <a:prstGeom prst="rect">
          <a:avLst/>
        </a:prstGeom>
        <a:noFill/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Celine Al-Saleh </a:t>
          </a:r>
          <a:r>
            <a:rPr lang="en-US" sz="1300" kern="1200"/>
            <a:t>(Student Voice Coordinator)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She/Her</a:t>
          </a:r>
        </a:p>
      </dsp:txBody>
      <dsp:txXfrm>
        <a:off x="7765607" y="606115"/>
        <a:ext cx="1743171" cy="739527"/>
      </dsp:txXfrm>
    </dsp:sp>
    <dsp:sp modelId="{BFEC2C8E-EFF5-43AE-B16B-04EC9BD4D886}">
      <dsp:nvSpPr>
        <dsp:cNvPr id="0" name=""/>
        <dsp:cNvSpPr/>
      </dsp:nvSpPr>
      <dsp:spPr>
        <a:xfrm>
          <a:off x="533934" y="2496924"/>
          <a:ext cx="739527" cy="7395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2A268-DDB2-4BE1-B859-BC88DB98E562}">
      <dsp:nvSpPr>
        <dsp:cNvPr id="0" name=""/>
        <dsp:cNvSpPr/>
      </dsp:nvSpPr>
      <dsp:spPr>
        <a:xfrm>
          <a:off x="213531" y="2313841"/>
          <a:ext cx="1100529" cy="105844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A0FB61-0ADE-4ADC-918F-0E9B8556CD12}">
      <dsp:nvSpPr>
        <dsp:cNvPr id="0" name=""/>
        <dsp:cNvSpPr/>
      </dsp:nvSpPr>
      <dsp:spPr>
        <a:xfrm>
          <a:off x="1451455" y="2490416"/>
          <a:ext cx="1743171" cy="739527"/>
        </a:xfrm>
        <a:prstGeom prst="rect">
          <a:avLst/>
        </a:prstGeom>
        <a:noFill/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Daniel Docherty </a:t>
          </a:r>
          <a:r>
            <a:rPr lang="en-US" sz="1300" kern="1200"/>
            <a:t>(Policy &amp; Representation Advisor)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He/Him </a:t>
          </a:r>
        </a:p>
      </dsp:txBody>
      <dsp:txXfrm>
        <a:off x="1451455" y="2490416"/>
        <a:ext cx="1743171" cy="739527"/>
      </dsp:txXfrm>
    </dsp:sp>
    <dsp:sp modelId="{87DDCF9B-E39D-49A3-BEBB-CA88B090C54E}">
      <dsp:nvSpPr>
        <dsp:cNvPr id="0" name=""/>
        <dsp:cNvSpPr/>
      </dsp:nvSpPr>
      <dsp:spPr>
        <a:xfrm>
          <a:off x="3678011" y="2496924"/>
          <a:ext cx="739527" cy="7395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5071E-0FE6-45F1-8097-A2F61C81B698}">
      <dsp:nvSpPr>
        <dsp:cNvPr id="0" name=""/>
        <dsp:cNvSpPr/>
      </dsp:nvSpPr>
      <dsp:spPr>
        <a:xfrm>
          <a:off x="3361140" y="2292665"/>
          <a:ext cx="1137875" cy="11661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626316-D39F-476A-B9C0-BADB5650C942}">
      <dsp:nvSpPr>
        <dsp:cNvPr id="0" name=""/>
        <dsp:cNvSpPr/>
      </dsp:nvSpPr>
      <dsp:spPr>
        <a:xfrm>
          <a:off x="4576009" y="2496924"/>
          <a:ext cx="1743171" cy="739527"/>
        </a:xfrm>
        <a:prstGeom prst="rect">
          <a:avLst/>
        </a:prstGeom>
        <a:noFill/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err="1"/>
            <a:t>Rozena</a:t>
          </a:r>
          <a:r>
            <a:rPr lang="en-US" sz="1300" b="1" kern="1200"/>
            <a:t> Nadeem </a:t>
          </a:r>
          <a:r>
            <a:rPr lang="en-US" sz="1300" kern="1200"/>
            <a:t>(Student Voice Coordinator) She/Her</a:t>
          </a:r>
        </a:p>
      </dsp:txBody>
      <dsp:txXfrm>
        <a:off x="4576009" y="2496924"/>
        <a:ext cx="1743171" cy="739527"/>
      </dsp:txXfrm>
    </dsp:sp>
    <dsp:sp modelId="{6B3B84BB-80AA-4199-98D9-FF9058805BF4}">
      <dsp:nvSpPr>
        <dsp:cNvPr id="0" name=""/>
        <dsp:cNvSpPr/>
      </dsp:nvSpPr>
      <dsp:spPr>
        <a:xfrm>
          <a:off x="6864093" y="2496924"/>
          <a:ext cx="739527" cy="7395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CE2F0-D182-4E34-B9B3-8CC9C7562489}">
      <dsp:nvSpPr>
        <dsp:cNvPr id="0" name=""/>
        <dsp:cNvSpPr/>
      </dsp:nvSpPr>
      <dsp:spPr>
        <a:xfrm>
          <a:off x="6514272" y="2254709"/>
          <a:ext cx="1221885" cy="127827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0F8C22-1904-4899-ABB5-39DA5AA39C4C}">
      <dsp:nvSpPr>
        <dsp:cNvPr id="0" name=""/>
        <dsp:cNvSpPr/>
      </dsp:nvSpPr>
      <dsp:spPr>
        <a:xfrm>
          <a:off x="7762091" y="2496924"/>
          <a:ext cx="1743171" cy="739527"/>
        </a:xfrm>
        <a:prstGeom prst="rect">
          <a:avLst/>
        </a:prstGeom>
        <a:noFill/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err="1"/>
            <a:t>Faheel</a:t>
          </a:r>
          <a:r>
            <a:rPr lang="en-US" sz="1300" b="1" kern="1200"/>
            <a:t> Siddiqui </a:t>
          </a:r>
          <a:r>
            <a:rPr lang="en-US" sz="1300" kern="1200"/>
            <a:t>(Student Voice Coordinator) He/Him</a:t>
          </a:r>
        </a:p>
      </dsp:txBody>
      <dsp:txXfrm>
        <a:off x="7762091" y="2496924"/>
        <a:ext cx="1743171" cy="739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FE7E4-F33C-472C-8BFC-473E4D49F4DD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4E497-132A-48FC-9CD8-B5EAFCEED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12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78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04176-8FB1-4355-A4FF-C293B9C2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F54EA-3D26-44C1-B342-01032109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30E7-660F-48C8-B221-75D07B37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49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2E7F-C9AC-4B5A-ABD1-72CCB540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5FD8-253B-4733-B3A8-1F0DFD691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BC7F2-5C21-4699-B4E6-0205E9892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73C85-8757-4A48-8359-8E9B6A08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3A987-1D87-43C1-954C-BE4E1946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1042B-6C74-4A44-96B1-6CB8EB36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59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A9D3-86FC-4586-9624-354EC239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E08EAB-64D4-4146-9F3E-1C9566178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00603-B601-41D9-A2E7-5E3241CC0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598BF-8A66-4A3C-A768-81EC4E50A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0626B-B3D7-4AC1-B4C9-A2D4855B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F2FF7-9676-4E6D-9E7B-CDBE8DC9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45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11F3-DA27-4C51-B9E9-7F26024C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7EB45-BAD8-4BC2-9266-13AA4AEB1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7244-6AE5-4E29-B930-AD80322E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D9BB4-3FF2-4D5C-A50A-4BD58933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F6A79-9FEF-4102-815F-39AB7EB9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1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D27CE8-D621-48FB-B3D9-249E2EDC4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1B6F-9FFD-4C1F-BDD6-F7649537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41552-C982-4E5E-8D51-9D195329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2F733-37B3-4243-97F4-87935912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445F-5483-4316-A36D-0D926C63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04176-8FB1-4355-A4FF-C293B9C2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F54EA-3D26-44C1-B342-01032109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30E7-660F-48C8-B221-75D07B37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42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1CC3-97D5-4F3C-A449-3310C7A4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67AF-A89E-41BB-B9A6-A3E9EA6F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DADCE-40A6-40F4-8812-3B7E7233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34CCD-1A7F-4AD0-8A5F-5BE77535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B075F-83B3-43E4-BE18-179CA00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9BB9-1DF2-4403-BF7D-EAC15CCF3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D76F-E159-4AB8-B792-06B3D1A86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44BD3-4647-4132-965F-BAC3D3CC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0325B-DE8E-4459-AC5A-3B391AE1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5E7E8-61F0-4F38-85CA-F004CC8B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36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1CC3-97D5-4F3C-A449-3310C7A4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67AF-A89E-41BB-B9A6-A3E9EA6F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DADCE-40A6-40F4-8812-3B7E7233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34CCD-1A7F-4AD0-8A5F-5BE77535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B075F-83B3-43E4-BE18-179CA00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86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E671-8E16-4B20-9B68-4F542C14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70326-505E-4034-B591-ABAA41A58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35953-1510-4C20-AA5C-8C33DECA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7FB20-29F3-4873-80E8-50A50414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5A30-2482-4BF7-9B43-291DA0DE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16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ABA7-E904-4043-B37D-7BF55493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491D5-DA2E-4610-95B3-BD2ECFA97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9DF2E-A85D-4D3F-B23C-435D4C29D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C4D4B-E8FF-4103-A365-212893CF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33193-FBD9-494A-9650-AADAF2AE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D46FF-DE85-466C-8DD2-22D87F3F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9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77A5-E85D-4451-8CB9-CFE70E7A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F48E3-234B-40E2-8C75-06AD26E6D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ACF88-D2DC-473B-BF5A-1CFCC5C02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98613-0113-4847-A939-816670AD9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98B72-ECBE-4F5B-A9F7-4C472F8D8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44083-DDD5-47AD-B8A7-F0F21339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43B38-718D-45CE-81A1-E64A0D06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9B8F0-E429-4365-8353-249C29E5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87E6-1D07-4E87-8E96-983C6E15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D39E7-3DA5-4B42-8D83-1EA24321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EF50F-24A0-4BD8-A2CE-CA399038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C10DC-3E85-42A1-9D01-11CEAAB2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20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4271367-549B-45A3-BDBE-78C2882A9C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93"/>
            <a:ext cx="1838325" cy="122657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41E9EF0-3BBB-4214-946D-00AFBC9FB4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16" y="-2859287"/>
            <a:ext cx="4838700" cy="4395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F2BAD-4FEF-4A63-A9C1-8321618B70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83" y="350052"/>
            <a:ext cx="724765" cy="7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7" r:id="rId2"/>
    <p:sldLayoutId id="21474836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C62C1-EBD6-47BF-87D7-AADFC750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57DF1-0840-49F3-B916-4E5D3D22A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94CE9-7838-4B26-9C0A-EB99DF473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0F48-1F7F-44CC-8786-0B91F3185C47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CC53-5519-4DE1-AE7D-420B7EF79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274E5-4BA3-4CB3-A1DF-3C7CBFE38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B44F7-605F-45DE-9634-FA3259FBF74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9D3F12-B4E7-4E19-BBC3-6CDCA7730A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16" y="-2859287"/>
            <a:ext cx="4838700" cy="439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871D9-01E8-44C0-9698-3590790DB8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83" y="350052"/>
            <a:ext cx="724765" cy="724765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F593AF87-09A8-4E17-A4E8-61A7E74E673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23" y="6104464"/>
            <a:ext cx="724765" cy="5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6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wicksu.com/student-voice/academic-representation/resources-hub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rwicksu.com/campaigns-communities/funding/" TargetMode="External"/><Relationship Id="rId5" Type="http://schemas.openxmlformats.org/officeDocument/2006/relationships/hyperlink" Target="https://www.warwicksu.com/student-voice/committees/su-committee-members/fund-your-idea/" TargetMode="External"/><Relationship Id="rId4" Type="http://schemas.openxmlformats.org/officeDocument/2006/relationships/hyperlink" Target="https://warwick.ac.uk/fac/cross_fac/iatl/fund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mailto:studentvoice@warwicksu.com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warwicksu.com/student-voice/academic-representatio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47C9-AEC8-4D10-9ECC-C329A674F74F}"/>
              </a:ext>
            </a:extLst>
          </p:cNvPr>
          <p:cNvSpPr txBox="1">
            <a:spLocks/>
          </p:cNvSpPr>
          <p:nvPr/>
        </p:nvSpPr>
        <p:spPr>
          <a:xfrm>
            <a:off x="1066798" y="3157789"/>
            <a:ext cx="10058401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5C5D61"/>
                </a:solidFill>
                <a:latin typeface="Montserrat alternates"/>
                <a:cs typeface="Arial"/>
              </a:rPr>
              <a:t>Warwick Students’ Union (WSU) Welcome Conference</a:t>
            </a:r>
            <a:endParaRPr lang="en-GB" b="1">
              <a:solidFill>
                <a:srgbClr val="5C5D61"/>
              </a:solidFill>
              <a:latin typeface="Montserrat alternates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314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9B29-1244-94BB-5691-92FEFBF7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br>
              <a:rPr lang="en-US"/>
            </a:b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35266-0CFF-2075-EFBB-9D1180069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713" y="2169968"/>
            <a:ext cx="3531177" cy="353117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D5C599-108C-1D7E-23AD-2F52804B6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r>
              <a:rPr lang="en-GB">
                <a:hlinkClick r:id="rId3"/>
              </a:rPr>
              <a:t>Resources Hub (warwicksu.com)</a:t>
            </a:r>
            <a:endParaRPr lang="en-GB"/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0ADFBF38-8619-BC3D-EA84-B029FBB24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9" y="2318329"/>
            <a:ext cx="6522185" cy="45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9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qr code with a person sitting on top of books&#10;&#10;Description automatically generated">
            <a:extLst>
              <a:ext uri="{FF2B5EF4-FFF2-40B4-BE49-F238E27FC236}">
                <a16:creationId xmlns:a16="http://schemas.microsoft.com/office/drawing/2014/main" id="{0F2995D3-413B-4919-1B90-9748BF53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68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853C22E2-6449-9E03-13D6-E5DD1ACDB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676" y="2307242"/>
            <a:ext cx="3537345" cy="22373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584E6BD4-EDBE-C8C1-91BA-674E44BF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336" y="2304846"/>
            <a:ext cx="3517120" cy="2242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F2C116-3ED2-602D-3717-401DB0CBC655}"/>
              </a:ext>
            </a:extLst>
          </p:cNvPr>
          <p:cNvSpPr txBox="1"/>
          <p:nvPr/>
        </p:nvSpPr>
        <p:spPr>
          <a:xfrm>
            <a:off x="511871" y="149855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4"/>
              </a:rPr>
              <a:t>Education fund (WIHEA/IATL)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7FAE8-5EF8-519F-4E18-25BEFFDBB8B9}"/>
              </a:ext>
            </a:extLst>
          </p:cNvPr>
          <p:cNvSpPr txBox="1"/>
          <p:nvPr/>
        </p:nvSpPr>
        <p:spPr>
          <a:xfrm>
            <a:off x="4724400" y="149542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Fund Your Idea (warwicksu.com)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906C9-EB6E-5632-8059-AA6066AF2472}"/>
              </a:ext>
            </a:extLst>
          </p:cNvPr>
          <p:cNvSpPr txBox="1"/>
          <p:nvPr/>
        </p:nvSpPr>
        <p:spPr>
          <a:xfrm>
            <a:off x="8439150" y="15716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Funding (warwicksu.com)</a:t>
            </a:r>
            <a:endParaRPr lang="en-US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74397169-4488-36F3-73DA-45CC773E9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05" y="2192051"/>
            <a:ext cx="3928618" cy="24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2A1F7-9D41-0126-0C68-4DF579A87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7/11 (Thursday Week 6) – Academic Forum (1) 12-2pm (Online)</a:t>
            </a:r>
          </a:p>
          <a:p>
            <a:r>
              <a:rPr lang="en-US"/>
              <a:t>13/11 (Wednesday Week 7)– Chair network (1)</a:t>
            </a:r>
          </a:p>
          <a:p>
            <a:r>
              <a:rPr lang="en-US"/>
              <a:t>15/11 (Friday Week 7) - Academic Rep drop in session (1)</a:t>
            </a:r>
          </a:p>
          <a:p>
            <a:r>
              <a:rPr lang="en-US"/>
              <a:t>02/12 (Monday Week 10) – Chair network (2)</a:t>
            </a:r>
          </a:p>
          <a:p>
            <a:r>
              <a:rPr lang="en-US"/>
              <a:t>Week 10 – Course rep Christmas Quiz. Date TBC 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Check out the key dates through the tab on the Resource Hub. </a:t>
            </a:r>
          </a:p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D39681-D10E-96AE-3411-1BB6BC556EFE}"/>
              </a:ext>
            </a:extLst>
          </p:cNvPr>
          <p:cNvSpPr/>
          <p:nvPr/>
        </p:nvSpPr>
        <p:spPr>
          <a:xfrm>
            <a:off x="0" y="718456"/>
            <a:ext cx="7021286" cy="762000"/>
          </a:xfrm>
          <a:prstGeom prst="rect">
            <a:avLst/>
          </a:prstGeom>
          <a:solidFill>
            <a:srgbClr val="03B2E6"/>
          </a:solidFill>
          <a:ln>
            <a:solidFill>
              <a:srgbClr val="03B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Montserrat alternates" panose="00000500000000000000" pitchFamily="2" charset="0"/>
              </a:rPr>
              <a:t>Term 1 – Academic Rep</a:t>
            </a:r>
            <a:endParaRPr lang="en-GB" sz="2800">
              <a:latin typeface="Montserrat alternates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D0293-E661-AF4D-323D-C86CC7AC849D}"/>
              </a:ext>
            </a:extLst>
          </p:cNvPr>
          <p:cNvSpPr/>
          <p:nvPr/>
        </p:nvSpPr>
        <p:spPr>
          <a:xfrm>
            <a:off x="0" y="0"/>
            <a:ext cx="8098971" cy="762000"/>
          </a:xfrm>
          <a:prstGeom prst="rect">
            <a:avLst/>
          </a:prstGeom>
          <a:solidFill>
            <a:srgbClr val="7D5DA4"/>
          </a:solidFill>
          <a:ln>
            <a:solidFill>
              <a:srgbClr val="7D5D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Montserrat alternates" panose="00000500000000000000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319447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D2F1389-C91B-E6DD-E5BF-2E250F1427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948"/>
          </a:solidFill>
          <a:ln>
            <a:solidFill>
              <a:srgbClr val="F7A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4000" b="1">
              <a:latin typeface="Montserrat alternate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134472-0044-D98C-EAF0-CD0A8B56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2"/>
          <a:stretch/>
        </p:blipFill>
        <p:spPr bwMode="auto">
          <a:xfrm>
            <a:off x="8295626" y="4005248"/>
            <a:ext cx="4831051" cy="2855166"/>
          </a:xfrm>
          <a:prstGeom prst="rect">
            <a:avLst/>
          </a:prstGeom>
          <a:noFill/>
        </p:spPr>
      </p:pic>
      <p:pic>
        <p:nvPicPr>
          <p:cNvPr id="3" name="Picture 2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5A29660C-FC6B-9F26-8A2E-33597C95A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57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9FBB-DD38-42D1-BD14-6933E00FF774}"/>
              </a:ext>
            </a:extLst>
          </p:cNvPr>
          <p:cNvSpPr txBox="1">
            <a:spLocks/>
          </p:cNvSpPr>
          <p:nvPr/>
        </p:nvSpPr>
        <p:spPr>
          <a:xfrm>
            <a:off x="1407560" y="0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Itinerary </a:t>
            </a:r>
            <a:endParaRPr lang="en-GB" sz="4000" b="1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C1FC-F670-4CDA-BACB-C83FA6486B78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GB" sz="240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34F798-CC2E-487E-93CA-9E79CFB9B3D6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AC90F6-80CD-F480-2551-584E30DB7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923125"/>
              </p:ext>
            </p:extLst>
          </p:nvPr>
        </p:nvGraphicFramePr>
        <p:xfrm>
          <a:off x="248851" y="1193396"/>
          <a:ext cx="11006488" cy="542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3010518819"/>
                    </a:ext>
                  </a:extLst>
                </a:gridCol>
                <a:gridCol w="3038473">
                  <a:extLst>
                    <a:ext uri="{9D8B030D-6E8A-4147-A177-3AD203B41FA5}">
                      <a16:colId xmlns:a16="http://schemas.microsoft.com/office/drawing/2014/main" val="3989900447"/>
                    </a:ext>
                  </a:extLst>
                </a:gridCol>
                <a:gridCol w="6682140">
                  <a:extLst>
                    <a:ext uri="{9D8B030D-6E8A-4147-A177-3AD203B41FA5}">
                      <a16:colId xmlns:a16="http://schemas.microsoft.com/office/drawing/2014/main" val="1824602757"/>
                    </a:ext>
                  </a:extLst>
                </a:gridCol>
              </a:tblGrid>
              <a:tr h="40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When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Where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What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091709"/>
                  </a:ext>
                </a:extLst>
              </a:tr>
              <a:tr h="40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9:00AM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Oculus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Arrival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973032"/>
                  </a:ext>
                </a:extLst>
              </a:tr>
              <a:tr h="40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9AM – 9:30AM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Oculus main lobby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Welcome and mixer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8001780"/>
                  </a:ext>
                </a:extLst>
              </a:tr>
              <a:tr h="40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9:30 -10:15AM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OC1.05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Keynote speech and welcome by FTO’s Educational priorities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664410"/>
                  </a:ext>
                </a:extLst>
              </a:tr>
              <a:tr h="40549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Break</a:t>
                      </a:r>
                      <a:endParaRPr lang="en-GB" sz="1100" b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7327951"/>
                  </a:ext>
                </a:extLst>
              </a:tr>
              <a:tr h="1129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10:30-11:15AM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Breakout room across Oculus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First round of breakout rooms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APEP SSLC of the year - top tips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1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Neurodivergence @ Warwick and how you can get involved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Engaging at Warwick SU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6009766"/>
                  </a:ext>
                </a:extLst>
              </a:tr>
              <a:tr h="1129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11:15-11:30AM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Second breakout sessions Oculus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Second round of breakout rooms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APEP SSLC of the year - top tips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11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Neurodivergence @ Warwick and how you can get involved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Engaging at Warwick SU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9573341"/>
                  </a:ext>
                </a:extLst>
              </a:tr>
              <a:tr h="40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11:30 – 12:15AM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OC1.05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VP Education and VP Postgraduate Closing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9407879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12:15 – 1 PM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b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b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Oculus Lobby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Stalls</a:t>
                      </a: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293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75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5DC870A-57F8-F219-6C68-E69B686CBE30}"/>
              </a:ext>
            </a:extLst>
          </p:cNvPr>
          <p:cNvSpPr/>
          <p:nvPr/>
        </p:nvSpPr>
        <p:spPr>
          <a:xfrm>
            <a:off x="0" y="718456"/>
            <a:ext cx="7021286" cy="762000"/>
          </a:xfrm>
          <a:prstGeom prst="rect">
            <a:avLst/>
          </a:prstGeom>
          <a:solidFill>
            <a:srgbClr val="03B2E6"/>
          </a:solidFill>
          <a:ln>
            <a:solidFill>
              <a:srgbClr val="03B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Montserrat alternates" panose="00000500000000000000" pitchFamily="2" charset="0"/>
              </a:rPr>
              <a:t>Officer Team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5D6371-38BE-8B9F-130B-7BAC9DC9B6E3}"/>
              </a:ext>
            </a:extLst>
          </p:cNvPr>
          <p:cNvSpPr txBox="1"/>
          <p:nvPr/>
        </p:nvSpPr>
        <p:spPr>
          <a:xfrm>
            <a:off x="273504" y="3358156"/>
            <a:ext cx="15566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Enaya Nihal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President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She/Her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7C2585-8AF4-D061-5DE8-BE4672D39A1E}"/>
              </a:ext>
            </a:extLst>
          </p:cNvPr>
          <p:cNvSpPr txBox="1"/>
          <p:nvPr/>
        </p:nvSpPr>
        <p:spPr>
          <a:xfrm>
            <a:off x="5291819" y="3359295"/>
            <a:ext cx="169817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Alijah Taha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Postgraduates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He/Him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B7556D-82A0-AAD4-4F1C-A62257358C5D}"/>
              </a:ext>
            </a:extLst>
          </p:cNvPr>
          <p:cNvSpPr txBox="1"/>
          <p:nvPr/>
        </p:nvSpPr>
        <p:spPr>
          <a:xfrm>
            <a:off x="3615416" y="3343828"/>
            <a:ext cx="169817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Sasha King- Smith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Democracy &amp; Development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800A67-3478-6AA4-09E6-AB7CBC6E1FCA}"/>
              </a:ext>
            </a:extLst>
          </p:cNvPr>
          <p:cNvSpPr txBox="1"/>
          <p:nvPr/>
        </p:nvSpPr>
        <p:spPr>
          <a:xfrm>
            <a:off x="8688161" y="3345744"/>
            <a:ext cx="15566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Joe Stanley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Societies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He/Him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C03651-AB0B-036F-0DEE-4495ACB03765}"/>
              </a:ext>
            </a:extLst>
          </p:cNvPr>
          <p:cNvSpPr txBox="1"/>
          <p:nvPr/>
        </p:nvSpPr>
        <p:spPr>
          <a:xfrm>
            <a:off x="6989990" y="3345743"/>
            <a:ext cx="155665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Naomi Carter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Welfare &amp; Campaigns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She/Her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9E4E68-0884-C56A-053E-3B294C33BDAD}"/>
              </a:ext>
            </a:extLst>
          </p:cNvPr>
          <p:cNvSpPr txBox="1"/>
          <p:nvPr/>
        </p:nvSpPr>
        <p:spPr>
          <a:xfrm>
            <a:off x="1944458" y="3343828"/>
            <a:ext cx="16491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Muneeba Amjad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Education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She/They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FF8103-E198-BECF-62F3-AFF60D76B732}"/>
              </a:ext>
            </a:extLst>
          </p:cNvPr>
          <p:cNvSpPr txBox="1"/>
          <p:nvPr/>
        </p:nvSpPr>
        <p:spPr>
          <a:xfrm>
            <a:off x="10331898" y="3345742"/>
            <a:ext cx="15566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Louis Gosling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Sports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He/Him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33E76C4-B5A0-B1A2-2631-14E3625C2BEB}"/>
              </a:ext>
            </a:extLst>
          </p:cNvPr>
          <p:cNvSpPr/>
          <p:nvPr/>
        </p:nvSpPr>
        <p:spPr>
          <a:xfrm>
            <a:off x="0" y="0"/>
            <a:ext cx="8098971" cy="762000"/>
          </a:xfrm>
          <a:prstGeom prst="rect">
            <a:avLst/>
          </a:prstGeom>
          <a:solidFill>
            <a:srgbClr val="7D5DA4"/>
          </a:solidFill>
          <a:ln>
            <a:solidFill>
              <a:srgbClr val="7D5D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Montserrat alternates" panose="00000500000000000000" pitchFamily="2" charset="0"/>
              </a:rPr>
              <a:t>Your Democratic Representation</a:t>
            </a:r>
          </a:p>
        </p:txBody>
      </p:sp>
      <p:pic>
        <p:nvPicPr>
          <p:cNvPr id="2" name="Picture 1" descr="A person in a black shirt&#10;&#10;Description automatically generated">
            <a:extLst>
              <a:ext uri="{FF2B5EF4-FFF2-40B4-BE49-F238E27FC236}">
                <a16:creationId xmlns:a16="http://schemas.microsoft.com/office/drawing/2014/main" id="{7F74BA47-BC14-CAEC-F154-A84044790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628774"/>
            <a:ext cx="1666876" cy="1571626"/>
          </a:xfrm>
          <a:prstGeom prst="rect">
            <a:avLst/>
          </a:prstGeom>
        </p:spPr>
      </p:pic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2E35916-6741-0B9B-3C08-34747195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56" y="1590675"/>
            <a:ext cx="1504951" cy="1562101"/>
          </a:xfrm>
          <a:prstGeom prst="rect">
            <a:avLst/>
          </a:prstGeom>
        </p:spPr>
      </p:pic>
      <p:pic>
        <p:nvPicPr>
          <p:cNvPr id="4" name="Picture 3" descr="A person wearing a green head scarf&#10;&#10;Description automatically generated">
            <a:extLst>
              <a:ext uri="{FF2B5EF4-FFF2-40B4-BE49-F238E27FC236}">
                <a16:creationId xmlns:a16="http://schemas.microsoft.com/office/drawing/2014/main" id="{45684BEC-1AD8-981A-3143-109F79AD5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19" y="1616869"/>
            <a:ext cx="1657351" cy="1564482"/>
          </a:xfrm>
          <a:prstGeom prst="rect">
            <a:avLst/>
          </a:prstGeom>
        </p:spPr>
      </p:pic>
      <p:pic>
        <p:nvPicPr>
          <p:cNvPr id="5" name="Picture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CFF8DE30-63C5-60D7-2907-12865FD11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193" y="1480993"/>
            <a:ext cx="1647826" cy="1671638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807B207-8C47-669A-E7A2-5A2B198C7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9862" y="1471613"/>
            <a:ext cx="1647825" cy="1676400"/>
          </a:xfrm>
          <a:prstGeom prst="rect">
            <a:avLst/>
          </a:prstGeom>
        </p:spPr>
      </p:pic>
      <p:pic>
        <p:nvPicPr>
          <p:cNvPr id="7" name="Picture 6" descr="A person with curly hair wearing a denim shirt&#10;&#10;Description automatically generated">
            <a:extLst>
              <a:ext uri="{FF2B5EF4-FFF2-40B4-BE49-F238E27FC236}">
                <a16:creationId xmlns:a16="http://schemas.microsoft.com/office/drawing/2014/main" id="{23228099-2027-3A60-DD05-5FDBE513E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862" y="1595438"/>
            <a:ext cx="1657350" cy="1562100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EF385E8F-F961-2365-FF34-9F6483DFD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531" y="1385888"/>
            <a:ext cx="1323975" cy="1771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9D81A3-2836-E846-CF7C-940ADF84C978}"/>
              </a:ext>
            </a:extLst>
          </p:cNvPr>
          <p:cNvSpPr txBox="1"/>
          <p:nvPr/>
        </p:nvSpPr>
        <p:spPr>
          <a:xfrm>
            <a:off x="319407" y="5166758"/>
            <a:ext cx="155665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Mads Wainman and Nye Steele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Disabled Students' Officer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43121-2B34-852C-E189-4CD447EB695E}"/>
              </a:ext>
            </a:extLst>
          </p:cNvPr>
          <p:cNvSpPr txBox="1"/>
          <p:nvPr/>
        </p:nvSpPr>
        <p:spPr>
          <a:xfrm>
            <a:off x="5245915" y="5167897"/>
            <a:ext cx="169817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Dorian Valentine and Isra Rai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Trans Students' Officer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83A8A-A607-B475-9F53-53D038FB9F0A}"/>
              </a:ext>
            </a:extLst>
          </p:cNvPr>
          <p:cNvSpPr txBox="1"/>
          <p:nvPr/>
        </p:nvSpPr>
        <p:spPr>
          <a:xfrm>
            <a:off x="3551150" y="5161611"/>
            <a:ext cx="169817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Summer Jones and Ariane Dayes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LGBTQUA+ Officers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8EE8C-8722-2D9F-AFC5-2206E1EAB567}"/>
              </a:ext>
            </a:extLst>
          </p:cNvPr>
          <p:cNvSpPr txBox="1"/>
          <p:nvPr/>
        </p:nvSpPr>
        <p:spPr>
          <a:xfrm>
            <a:off x="8100595" y="5163527"/>
            <a:ext cx="155665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Gurismar</a:t>
            </a:r>
            <a:r>
              <a:rPr lang="en-GB" sz="1400" b="1">
                <a:solidFill>
                  <a:srgbClr val="5C5D61"/>
                </a:solidFill>
                <a:latin typeface="Montserrat alternates"/>
              </a:rPr>
              <a:t> Kaur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Women's Officer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34945-5A14-E0CC-D2A1-EE7E0C81F75F}"/>
              </a:ext>
            </a:extLst>
          </p:cNvPr>
          <p:cNvSpPr txBox="1"/>
          <p:nvPr/>
        </p:nvSpPr>
        <p:spPr>
          <a:xfrm>
            <a:off x="6723748" y="5163526"/>
            <a:ext cx="155665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Mathew Stephenson and Aden Wood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Widening Participation Officers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0B2B9-8CB5-7891-7DBB-3A3EB50864EA}"/>
              </a:ext>
            </a:extLst>
          </p:cNvPr>
          <p:cNvSpPr txBox="1"/>
          <p:nvPr/>
        </p:nvSpPr>
        <p:spPr>
          <a:xfrm>
            <a:off x="1871012" y="5161611"/>
            <a:ext cx="16491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Raj Hacker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Environment and Ethics Officer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EA9016-F6FA-AAE2-2797-6B06DB329965}"/>
              </a:ext>
            </a:extLst>
          </p:cNvPr>
          <p:cNvSpPr txBox="1"/>
          <p:nvPr/>
        </p:nvSpPr>
        <p:spPr>
          <a:xfrm>
            <a:off x="9551536" y="5163525"/>
            <a:ext cx="15566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i="0" err="1">
                <a:solidFill>
                  <a:srgbClr val="5C5C61"/>
                </a:solidFill>
                <a:effectLst/>
                <a:latin typeface="Montserrat Alternates" panose="00000500000000000000"/>
              </a:rPr>
              <a:t>Maanya</a:t>
            </a:r>
            <a:r>
              <a:rPr lang="en-GB" sz="1400" b="1" i="0">
                <a:solidFill>
                  <a:srgbClr val="5C5C61"/>
                </a:solidFill>
                <a:effectLst/>
                <a:latin typeface="Montserrat Alternates" panose="00000500000000000000"/>
              </a:rPr>
              <a:t> Raju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International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Officer (non-EU)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B4CE2E-5848-B259-31D8-04A946DFC66E}"/>
              </a:ext>
            </a:extLst>
          </p:cNvPr>
          <p:cNvSpPr txBox="1"/>
          <p:nvPr/>
        </p:nvSpPr>
        <p:spPr>
          <a:xfrm>
            <a:off x="10910283" y="5163524"/>
            <a:ext cx="155665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International Officer (EU)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A50ED-1547-CC47-B118-070AA46E959A}"/>
              </a:ext>
            </a:extLst>
          </p:cNvPr>
          <p:cNvSpPr txBox="1"/>
          <p:nvPr/>
        </p:nvSpPr>
        <p:spPr>
          <a:xfrm>
            <a:off x="269825" y="4199548"/>
            <a:ext cx="155665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i="0">
                <a:solidFill>
                  <a:srgbClr val="5C5C61"/>
                </a:solidFill>
                <a:effectLst/>
                <a:latin typeface="Montserrat Alternates" panose="00000500000000000000"/>
              </a:rPr>
              <a:t>Kaushik Baba </a:t>
            </a:r>
            <a:r>
              <a:rPr lang="en-GB" sz="1400" b="1" i="0" err="1">
                <a:solidFill>
                  <a:srgbClr val="5C5C61"/>
                </a:solidFill>
                <a:effectLst/>
                <a:latin typeface="Montserrat Alternates" panose="00000500000000000000"/>
              </a:rPr>
              <a:t>Vallabhanei</a:t>
            </a:r>
            <a:r>
              <a:rPr lang="en-GB" sz="1400" b="1" i="0">
                <a:solidFill>
                  <a:srgbClr val="5C5C61"/>
                </a:solidFill>
                <a:effectLst/>
                <a:latin typeface="Montserrat Alternates" panose="00000500000000000000"/>
              </a:rPr>
              <a:t> </a:t>
            </a:r>
            <a:r>
              <a:rPr lang="en-GB" sz="1400">
                <a:solidFill>
                  <a:srgbClr val="5C5D61"/>
                </a:solidFill>
                <a:latin typeface="Montserrat alternates"/>
              </a:rPr>
              <a:t>Mature Students Officer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D636A-0DFE-BBD7-FB38-D1C3E33597E7}"/>
              </a:ext>
            </a:extLst>
          </p:cNvPr>
          <p:cNvSpPr txBox="1"/>
          <p:nvPr/>
        </p:nvSpPr>
        <p:spPr>
          <a:xfrm>
            <a:off x="1940716" y="4199547"/>
            <a:ext cx="15566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Songjia</a:t>
            </a:r>
            <a:r>
              <a:rPr lang="en-GB" sz="1400" b="1">
                <a:solidFill>
                  <a:srgbClr val="5C5D61"/>
                </a:solidFill>
                <a:latin typeface="Montserrat alternates"/>
              </a:rPr>
              <a:t> Cao 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Ethnic Minorities Students Officer</a:t>
            </a:r>
            <a:endParaRPr lang="en-GB" sz="1400">
              <a:solidFill>
                <a:srgbClr val="5C5D61"/>
              </a:solidFill>
              <a:latin typeface="Montserrat alternate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747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5DC870A-57F8-F219-6C68-E69B686CBE30}"/>
              </a:ext>
            </a:extLst>
          </p:cNvPr>
          <p:cNvSpPr/>
          <p:nvPr/>
        </p:nvSpPr>
        <p:spPr>
          <a:xfrm>
            <a:off x="0" y="718456"/>
            <a:ext cx="7021286" cy="762000"/>
          </a:xfrm>
          <a:prstGeom prst="rect">
            <a:avLst/>
          </a:prstGeom>
          <a:solidFill>
            <a:srgbClr val="E34386"/>
          </a:solidFill>
          <a:ln>
            <a:solidFill>
              <a:srgbClr val="E343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Montserrat alternates" panose="00000500000000000000" pitchFamily="2" charset="0"/>
              </a:rPr>
              <a:t>Academic Representation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71F8CD-7FCE-B0B2-F96C-0CEE7AB0ADD7}"/>
              </a:ext>
            </a:extLst>
          </p:cNvPr>
          <p:cNvSpPr/>
          <p:nvPr/>
        </p:nvSpPr>
        <p:spPr>
          <a:xfrm>
            <a:off x="0" y="0"/>
            <a:ext cx="8098971" cy="762000"/>
          </a:xfrm>
          <a:prstGeom prst="rect">
            <a:avLst/>
          </a:prstGeom>
          <a:solidFill>
            <a:srgbClr val="3C5589"/>
          </a:solidFill>
          <a:ln>
            <a:solidFill>
              <a:srgbClr val="3C55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Montserrat alternates" panose="00000500000000000000" pitchFamily="2" charset="0"/>
              </a:rPr>
              <a:t>Education Priorities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F8272-A1D1-7C07-DE31-8E544DC6C91B}"/>
              </a:ext>
            </a:extLst>
          </p:cNvPr>
          <p:cNvSpPr/>
          <p:nvPr/>
        </p:nvSpPr>
        <p:spPr>
          <a:xfrm>
            <a:off x="3667823" y="1926459"/>
            <a:ext cx="2188027" cy="1023259"/>
          </a:xfrm>
          <a:prstGeom prst="rect">
            <a:avLst/>
          </a:prstGeom>
          <a:solidFill>
            <a:srgbClr val="F7A948"/>
          </a:solidFill>
          <a:ln>
            <a:solidFill>
              <a:srgbClr val="F7A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latin typeface="Montserrat alternates" panose="00000500000000000000" pitchFamily="2" charset="0"/>
              </a:rPr>
              <a:t>Faculty Reps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0D00B-F7AB-B96C-A2E1-5A2018043898}"/>
              </a:ext>
            </a:extLst>
          </p:cNvPr>
          <p:cNvSpPr/>
          <p:nvPr/>
        </p:nvSpPr>
        <p:spPr>
          <a:xfrm>
            <a:off x="6253848" y="1926459"/>
            <a:ext cx="2188027" cy="1023258"/>
          </a:xfrm>
          <a:prstGeom prst="rect">
            <a:avLst/>
          </a:prstGeom>
          <a:solidFill>
            <a:srgbClr val="03B2E6"/>
          </a:solidFill>
          <a:ln>
            <a:solidFill>
              <a:srgbClr val="03B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latin typeface="Montserrat alternates"/>
              </a:rPr>
              <a:t>SSLC Chairs</a:t>
            </a:r>
            <a:endParaRPr lang="en-GB" sz="2000" b="1">
              <a:latin typeface="Montserrat alternate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A58BC-8BAD-5DAB-3AA5-F2B1660A80B6}"/>
              </a:ext>
            </a:extLst>
          </p:cNvPr>
          <p:cNvSpPr/>
          <p:nvPr/>
        </p:nvSpPr>
        <p:spPr>
          <a:xfrm>
            <a:off x="8839873" y="1926459"/>
            <a:ext cx="2188027" cy="1023259"/>
          </a:xfrm>
          <a:prstGeom prst="rect">
            <a:avLst/>
          </a:prstGeom>
          <a:solidFill>
            <a:srgbClr val="7D5DA4"/>
          </a:solidFill>
          <a:ln>
            <a:solidFill>
              <a:srgbClr val="7D5D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latin typeface="Montserrat alternates" panose="00000500000000000000" pitchFamily="2" charset="0"/>
              </a:rPr>
              <a:t>Course Reps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78E77-A1DC-D884-9F33-FCC5CAFA0BD9}"/>
              </a:ext>
            </a:extLst>
          </p:cNvPr>
          <p:cNvSpPr txBox="1"/>
          <p:nvPr/>
        </p:nvSpPr>
        <p:spPr>
          <a:xfrm>
            <a:off x="970331" y="3330587"/>
            <a:ext cx="164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err="1">
                <a:solidFill>
                  <a:srgbClr val="5C5D61"/>
                </a:solidFill>
                <a:latin typeface="Montserrat alternates" panose="00000500000000000000" pitchFamily="2" charset="0"/>
              </a:rPr>
              <a:t>Muneeba</a:t>
            </a:r>
            <a:r>
              <a:rPr lang="en-GB" sz="1400" b="1">
                <a:solidFill>
                  <a:srgbClr val="5C5D61"/>
                </a:solidFill>
                <a:latin typeface="Montserrat alternates" panose="00000500000000000000" pitchFamily="2" charset="0"/>
              </a:rPr>
              <a:t> Amjad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Education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A5954-69AD-DD1A-B7A3-15ED93B80623}"/>
              </a:ext>
            </a:extLst>
          </p:cNvPr>
          <p:cNvSpPr txBox="1"/>
          <p:nvPr/>
        </p:nvSpPr>
        <p:spPr>
          <a:xfrm>
            <a:off x="920916" y="5703938"/>
            <a:ext cx="169817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Alijah Taha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VP Postgraduates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14101-7173-7A7A-04EA-80BF31C0F84A}"/>
              </a:ext>
            </a:extLst>
          </p:cNvPr>
          <p:cNvSpPr/>
          <p:nvPr/>
        </p:nvSpPr>
        <p:spPr>
          <a:xfrm>
            <a:off x="4985661" y="3278395"/>
            <a:ext cx="4724400" cy="1023259"/>
          </a:xfrm>
          <a:prstGeom prst="rect">
            <a:avLst/>
          </a:prstGeom>
          <a:solidFill>
            <a:srgbClr val="E34386"/>
          </a:solidFill>
          <a:ln>
            <a:solidFill>
              <a:srgbClr val="E343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latin typeface="Montserrat alternates" panose="00000500000000000000" pitchFamily="2" charset="0"/>
              </a:rPr>
              <a:t>Student Staff Liaison Committees (SSLCs)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2F26CF9-574C-D73A-D5EA-3B24FB5A1941}"/>
              </a:ext>
            </a:extLst>
          </p:cNvPr>
          <p:cNvSpPr/>
          <p:nvPr/>
        </p:nvSpPr>
        <p:spPr>
          <a:xfrm>
            <a:off x="3068029" y="4625425"/>
            <a:ext cx="1920164" cy="1909726"/>
          </a:xfrm>
          <a:prstGeom prst="ellipse">
            <a:avLst/>
          </a:prstGeom>
          <a:solidFill>
            <a:srgbClr val="757D83"/>
          </a:solidFill>
          <a:ln>
            <a:solidFill>
              <a:srgbClr val="757D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Montserrat alternates" panose="00000500000000000000" pitchFamily="2" charset="0"/>
              </a:rPr>
              <a:t>Decolonisation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E82A8B-3749-9B77-4ECD-7D3EE431F7F9}"/>
              </a:ext>
            </a:extLst>
          </p:cNvPr>
          <p:cNvSpPr/>
          <p:nvPr/>
        </p:nvSpPr>
        <p:spPr>
          <a:xfrm>
            <a:off x="5163151" y="4614990"/>
            <a:ext cx="1941040" cy="1909724"/>
          </a:xfrm>
          <a:prstGeom prst="ellipse">
            <a:avLst/>
          </a:prstGeom>
          <a:solidFill>
            <a:srgbClr val="757D83"/>
          </a:solidFill>
          <a:ln>
            <a:solidFill>
              <a:srgbClr val="757D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>
                <a:latin typeface="Montserrat alternates" panose="00000500000000000000" pitchFamily="2" charset="0"/>
              </a:rPr>
              <a:t>Accessibility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08B711-864B-71F2-DA0F-B57C01B6F71B}"/>
              </a:ext>
            </a:extLst>
          </p:cNvPr>
          <p:cNvSpPr/>
          <p:nvPr/>
        </p:nvSpPr>
        <p:spPr>
          <a:xfrm>
            <a:off x="7341777" y="4614989"/>
            <a:ext cx="1961916" cy="1920163"/>
          </a:xfrm>
          <a:prstGeom prst="ellipse">
            <a:avLst/>
          </a:prstGeom>
          <a:solidFill>
            <a:srgbClr val="757D83"/>
          </a:solidFill>
          <a:ln>
            <a:solidFill>
              <a:srgbClr val="757D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500" b="1">
                <a:latin typeface="Montserrat alternates"/>
              </a:rPr>
              <a:t>Exams and scheduling</a:t>
            </a: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3296FB-341A-D351-ABC9-98C30A78EB42}"/>
              </a:ext>
            </a:extLst>
          </p:cNvPr>
          <p:cNvSpPr/>
          <p:nvPr/>
        </p:nvSpPr>
        <p:spPr>
          <a:xfrm>
            <a:off x="9478650" y="4604552"/>
            <a:ext cx="1941040" cy="1920163"/>
          </a:xfrm>
          <a:prstGeom prst="ellipse">
            <a:avLst/>
          </a:prstGeom>
          <a:solidFill>
            <a:srgbClr val="757D83"/>
          </a:solidFill>
          <a:ln>
            <a:solidFill>
              <a:srgbClr val="757D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500" b="1">
                <a:latin typeface="Montserrat alternates"/>
              </a:rPr>
              <a:t>Student Engagement</a:t>
            </a:r>
            <a:endParaRPr lang="en-US"/>
          </a:p>
        </p:txBody>
      </p:sp>
      <p:pic>
        <p:nvPicPr>
          <p:cNvPr id="2" name="Picture 1" descr="A person wearing a green head scarf&#10;&#10;Description automatically generated">
            <a:extLst>
              <a:ext uri="{FF2B5EF4-FFF2-40B4-BE49-F238E27FC236}">
                <a16:creationId xmlns:a16="http://schemas.microsoft.com/office/drawing/2014/main" id="{9A71B769-A4EF-0F26-B3BB-D6192234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0" y="1728224"/>
            <a:ext cx="1657351" cy="1564482"/>
          </a:xfrm>
          <a:prstGeom prst="rect">
            <a:avLst/>
          </a:prstGeom>
        </p:spPr>
      </p:pic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F8857438-42C3-0757-A33E-4171F8A3B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0" y="3803419"/>
            <a:ext cx="13239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891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3A508B-522F-91F6-E0B6-15FBB909B63F}"/>
              </a:ext>
            </a:extLst>
          </p:cNvPr>
          <p:cNvSpPr txBox="1">
            <a:spLocks/>
          </p:cNvSpPr>
          <p:nvPr/>
        </p:nvSpPr>
        <p:spPr>
          <a:xfrm>
            <a:off x="1522382" y="177452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>
                <a:solidFill>
                  <a:srgbClr val="5C5D61"/>
                </a:solidFill>
                <a:latin typeface="Arial"/>
                <a:cs typeface="Arial"/>
              </a:rPr>
              <a:t>Principles of assessment design</a:t>
            </a:r>
            <a:endParaRPr lang="en-US" sz="4000" b="1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creen shot of a white box&#10;&#10;Description automatically generated">
            <a:extLst>
              <a:ext uri="{FF2B5EF4-FFF2-40B4-BE49-F238E27FC236}">
                <a16:creationId xmlns:a16="http://schemas.microsoft.com/office/drawing/2014/main" id="{E477961B-F446-0003-E3C9-C2A43266E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1" r="-86"/>
          <a:stretch/>
        </p:blipFill>
        <p:spPr>
          <a:xfrm>
            <a:off x="208767" y="2083481"/>
            <a:ext cx="8528147" cy="3944671"/>
          </a:xfrm>
          <a:prstGeom prst="rect">
            <a:avLst/>
          </a:prstGeom>
        </p:spPr>
      </p:pic>
      <p:pic>
        <p:nvPicPr>
          <p:cNvPr id="4" name="Picture 3" descr="A qr code with a number&#10;&#10;Description automatically generated">
            <a:extLst>
              <a:ext uri="{FF2B5EF4-FFF2-40B4-BE49-F238E27FC236}">
                <a16:creationId xmlns:a16="http://schemas.microsoft.com/office/drawing/2014/main" id="{AA8AAA21-ECC6-2BCB-8D98-54E33800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860" y="2373682"/>
            <a:ext cx="3404992" cy="33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524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5871-9315-DE96-C37F-23BBEA56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person standing on a balcony with a sunset behind him&#10;&#10;Description automatically generated">
            <a:extLst>
              <a:ext uri="{FF2B5EF4-FFF2-40B4-BE49-F238E27FC236}">
                <a16:creationId xmlns:a16="http://schemas.microsoft.com/office/drawing/2014/main" id="{35728D47-F690-C522-0DF6-814725C46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FF6E6A-A5A3-AAB5-1D92-FF708B51A9E4}"/>
              </a:ext>
            </a:extLst>
          </p:cNvPr>
          <p:cNvSpPr/>
          <p:nvPr/>
        </p:nvSpPr>
        <p:spPr>
          <a:xfrm>
            <a:off x="0" y="718456"/>
            <a:ext cx="7021286" cy="762000"/>
          </a:xfrm>
          <a:prstGeom prst="rect">
            <a:avLst/>
          </a:prstGeom>
          <a:solidFill>
            <a:srgbClr val="E34386"/>
          </a:solidFill>
          <a:ln>
            <a:solidFill>
              <a:srgbClr val="E343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Montserrat alternates" panose="00000500000000000000" pitchFamily="2" charset="0"/>
              </a:rPr>
              <a:t>Academic Representation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CC03C-9632-0FC1-637C-B77923C0ACA0}"/>
              </a:ext>
            </a:extLst>
          </p:cNvPr>
          <p:cNvSpPr/>
          <p:nvPr/>
        </p:nvSpPr>
        <p:spPr>
          <a:xfrm>
            <a:off x="0" y="0"/>
            <a:ext cx="8098971" cy="762000"/>
          </a:xfrm>
          <a:prstGeom prst="rect">
            <a:avLst/>
          </a:prstGeom>
          <a:solidFill>
            <a:srgbClr val="F7A948"/>
          </a:solidFill>
          <a:ln>
            <a:solidFill>
              <a:srgbClr val="3C55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Montserrat alternates" panose="00000500000000000000" pitchFamily="2" charset="0"/>
              </a:rPr>
              <a:t>Faculty Reps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45B3F-F8CE-2042-9CC7-FDD081098D21}"/>
              </a:ext>
            </a:extLst>
          </p:cNvPr>
          <p:cNvSpPr txBox="1"/>
          <p:nvPr/>
        </p:nvSpPr>
        <p:spPr>
          <a:xfrm>
            <a:off x="1350679" y="1548142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James </a:t>
            </a:r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Kimmins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Faculty Rep</a:t>
            </a:r>
          </a:p>
        </p:txBody>
      </p:sp>
      <p:pic>
        <p:nvPicPr>
          <p:cNvPr id="10" name="Picture 9" descr="A person standing on a balcony with a sunset behind him&#10;&#10;Description automatically generated">
            <a:extLst>
              <a:ext uri="{FF2B5EF4-FFF2-40B4-BE49-F238E27FC236}">
                <a16:creationId xmlns:a16="http://schemas.microsoft.com/office/drawing/2014/main" id="{FE75D9EA-2CA8-BAC0-6371-601A407F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2" r="27699" b="-231"/>
          <a:stretch/>
        </p:blipFill>
        <p:spPr>
          <a:xfrm>
            <a:off x="0" y="1479021"/>
            <a:ext cx="1329105" cy="1793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B78990-6A56-F69A-112E-CEC3CE572DF8}"/>
              </a:ext>
            </a:extLst>
          </p:cNvPr>
          <p:cNvSpPr txBox="1"/>
          <p:nvPr/>
        </p:nvSpPr>
        <p:spPr>
          <a:xfrm>
            <a:off x="1333385" y="3424017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Esther Zhou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Faculty Rep</a:t>
            </a:r>
          </a:p>
        </p:txBody>
      </p:sp>
      <p:pic>
        <p:nvPicPr>
          <p:cNvPr id="13" name="Picture 1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36A71AD-7AA1-0ADF-EDCB-075E9716D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/>
          <a:stretch/>
        </p:blipFill>
        <p:spPr>
          <a:xfrm>
            <a:off x="1" y="3422844"/>
            <a:ext cx="1332976" cy="1540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50C00-0AFB-626F-8149-8920B6222266}"/>
              </a:ext>
            </a:extLst>
          </p:cNvPr>
          <p:cNvSpPr txBox="1"/>
          <p:nvPr/>
        </p:nvSpPr>
        <p:spPr>
          <a:xfrm>
            <a:off x="9253488" y="1506049"/>
            <a:ext cx="16727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Michael Cavaliere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Faculty Rep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13F33D-5B17-D969-6FF5-BD1863AD865D}"/>
              </a:ext>
            </a:extLst>
          </p:cNvPr>
          <p:cNvSpPr txBox="1"/>
          <p:nvPr/>
        </p:nvSpPr>
        <p:spPr>
          <a:xfrm>
            <a:off x="7253238" y="3430422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Otto </a:t>
            </a:r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Oldridge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Faculty 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5F8F86-AE6D-250B-F634-99D71839E092}"/>
              </a:ext>
            </a:extLst>
          </p:cNvPr>
          <p:cNvSpPr txBox="1"/>
          <p:nvPr/>
        </p:nvSpPr>
        <p:spPr>
          <a:xfrm>
            <a:off x="4441228" y="5061855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Sophie </a:t>
            </a:r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Bourne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Faculty Rep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42A07-D85A-7B3C-4F17-22648A5C5FE1}"/>
              </a:ext>
            </a:extLst>
          </p:cNvPr>
          <p:cNvSpPr txBox="1"/>
          <p:nvPr/>
        </p:nvSpPr>
        <p:spPr>
          <a:xfrm>
            <a:off x="1350895" y="5055829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Edward Hart</a:t>
            </a:r>
            <a:endParaRPr lang="en-GB" sz="1400" b="1">
              <a:solidFill>
                <a:srgbClr val="5C5D61"/>
              </a:solidFill>
              <a:latin typeface="Montserrat alternates" panose="00000500000000000000" pitchFamily="2" charset="0"/>
            </a:endParaRPr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Faculty Rep</a:t>
            </a:r>
          </a:p>
        </p:txBody>
      </p:sp>
      <p:pic>
        <p:nvPicPr>
          <p:cNvPr id="3" name="Picture 2" descr="A person sitting in a chair smiling&#10;&#10;Description automatically generated">
            <a:extLst>
              <a:ext uri="{FF2B5EF4-FFF2-40B4-BE49-F238E27FC236}">
                <a16:creationId xmlns:a16="http://schemas.microsoft.com/office/drawing/2014/main" id="{6B1AE3F2-AEC7-DC67-1F25-C493D1323A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74" t="15164" r="791"/>
          <a:stretch/>
        </p:blipFill>
        <p:spPr>
          <a:xfrm>
            <a:off x="3137385" y="1509567"/>
            <a:ext cx="1309055" cy="1783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CC1D8-1D5A-D657-AEA2-6A509CDF5A7D}"/>
              </a:ext>
            </a:extLst>
          </p:cNvPr>
          <p:cNvSpPr txBox="1"/>
          <p:nvPr/>
        </p:nvSpPr>
        <p:spPr>
          <a:xfrm>
            <a:off x="4399664" y="1480147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Vanshi Gunesh</a:t>
            </a:r>
            <a:endParaRPr lang="en-US"/>
          </a:p>
          <a:p>
            <a:r>
              <a:rPr lang="en-GB" sz="1400">
                <a:solidFill>
                  <a:srgbClr val="5C5D61"/>
                </a:solidFill>
                <a:latin typeface="Montserrat alternates" panose="00000500000000000000" pitchFamily="2" charset="0"/>
              </a:rPr>
              <a:t>Faculty Rep</a:t>
            </a:r>
          </a:p>
        </p:txBody>
      </p:sp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009F6E86-B2F1-2000-80DF-302FA95B7B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993" r="45340" b="-211"/>
          <a:stretch/>
        </p:blipFill>
        <p:spPr>
          <a:xfrm>
            <a:off x="-3464" y="5066192"/>
            <a:ext cx="1340579" cy="1559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9259FA-551A-2A83-DDED-44B068920497}"/>
              </a:ext>
            </a:extLst>
          </p:cNvPr>
          <p:cNvSpPr txBox="1"/>
          <p:nvPr/>
        </p:nvSpPr>
        <p:spPr>
          <a:xfrm>
            <a:off x="7253624" y="5064297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Erin Lewis</a:t>
            </a:r>
            <a:endParaRPr lang="en-US"/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Faculty Rep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A1989F-7FBE-5767-1C0B-144949CB08BD}"/>
              </a:ext>
            </a:extLst>
          </p:cNvPr>
          <p:cNvSpPr txBox="1"/>
          <p:nvPr/>
        </p:nvSpPr>
        <p:spPr>
          <a:xfrm>
            <a:off x="7252660" y="1490979"/>
            <a:ext cx="16981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C5D61"/>
                </a:solidFill>
                <a:latin typeface="Montserrat alternates"/>
              </a:rPr>
              <a:t>Rakesh Elamaran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Faculty Rep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1CC6D9-00C4-5AD7-A2D2-0613976285E5}"/>
              </a:ext>
            </a:extLst>
          </p:cNvPr>
          <p:cNvSpPr txBox="1"/>
          <p:nvPr/>
        </p:nvSpPr>
        <p:spPr>
          <a:xfrm>
            <a:off x="4453466" y="3421762"/>
            <a:ext cx="2180771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Enobong</a:t>
            </a:r>
            <a:r>
              <a:rPr lang="en-GB" sz="1400" b="1">
                <a:solidFill>
                  <a:srgbClr val="5C5D61"/>
                </a:solidFill>
                <a:latin typeface="Montserrat alternates"/>
              </a:rPr>
              <a:t> David-</a:t>
            </a:r>
            <a:r>
              <a:rPr lang="en-GB" sz="1400" b="1" err="1">
                <a:solidFill>
                  <a:srgbClr val="5C5D61"/>
                </a:solidFill>
                <a:latin typeface="Montserrat alternates"/>
              </a:rPr>
              <a:t>Etesin</a:t>
            </a:r>
          </a:p>
          <a:p>
            <a:r>
              <a:rPr lang="en-GB" sz="1400">
                <a:solidFill>
                  <a:srgbClr val="5C5D61"/>
                </a:solidFill>
                <a:latin typeface="Montserrat alternates"/>
              </a:rPr>
              <a:t>Faculty Rep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1BE5EB-9208-1826-530B-E7593575FBDF}"/>
              </a:ext>
            </a:extLst>
          </p:cNvPr>
          <p:cNvSpPr/>
          <p:nvPr/>
        </p:nvSpPr>
        <p:spPr>
          <a:xfrm>
            <a:off x="10922986" y="1494659"/>
            <a:ext cx="1265931" cy="722308"/>
          </a:xfrm>
          <a:prstGeom prst="rect">
            <a:avLst/>
          </a:prstGeom>
          <a:solidFill>
            <a:srgbClr val="F7A948"/>
          </a:solidFill>
          <a:ln>
            <a:solidFill>
              <a:srgbClr val="F7A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latin typeface="Montserrat alternates"/>
              </a:rPr>
              <a:t>SEM</a:t>
            </a:r>
            <a:endParaRPr lang="en-US"/>
          </a:p>
        </p:txBody>
      </p:sp>
      <p:pic>
        <p:nvPicPr>
          <p:cNvPr id="20" name="Picture 19" descr="A person standing in front of a glass building&#10;&#10;Description automatically generated">
            <a:extLst>
              <a:ext uri="{FF2B5EF4-FFF2-40B4-BE49-F238E27FC236}">
                <a16:creationId xmlns:a16="http://schemas.microsoft.com/office/drawing/2014/main" id="{62307924-BD39-2A82-B7DC-77F582AD1A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063" t="29684" r="13200" b="-2097"/>
          <a:stretch/>
        </p:blipFill>
        <p:spPr>
          <a:xfrm>
            <a:off x="6141587" y="1484168"/>
            <a:ext cx="1109093" cy="19405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8E8D5C-ADB2-C77D-2B90-6950F02055DE}"/>
              </a:ext>
            </a:extLst>
          </p:cNvPr>
          <p:cNvSpPr/>
          <p:nvPr/>
        </p:nvSpPr>
        <p:spPr>
          <a:xfrm>
            <a:off x="10922985" y="3425636"/>
            <a:ext cx="1265931" cy="722308"/>
          </a:xfrm>
          <a:prstGeom prst="rect">
            <a:avLst/>
          </a:prstGeom>
          <a:solidFill>
            <a:srgbClr val="F7A948"/>
          </a:solidFill>
          <a:ln>
            <a:solidFill>
              <a:srgbClr val="F7A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latin typeface="Montserrat alternates"/>
              </a:rPr>
              <a:t>Social Science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ED4AA-E36F-4D5D-DD8E-BF02A4319183}"/>
              </a:ext>
            </a:extLst>
          </p:cNvPr>
          <p:cNvSpPr/>
          <p:nvPr/>
        </p:nvSpPr>
        <p:spPr>
          <a:xfrm>
            <a:off x="10922986" y="5053545"/>
            <a:ext cx="1265931" cy="722308"/>
          </a:xfrm>
          <a:prstGeom prst="rect">
            <a:avLst/>
          </a:prstGeom>
          <a:solidFill>
            <a:srgbClr val="F7A948"/>
          </a:solidFill>
          <a:ln>
            <a:solidFill>
              <a:srgbClr val="F7A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latin typeface="Montserrat alternates"/>
              </a:rPr>
              <a:t>Arts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809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3A508B-522F-91F6-E0B6-15FBB909B63F}"/>
              </a:ext>
            </a:extLst>
          </p:cNvPr>
          <p:cNvSpPr txBox="1">
            <a:spLocks/>
          </p:cNvSpPr>
          <p:nvPr/>
        </p:nvSpPr>
        <p:spPr>
          <a:xfrm>
            <a:off x="1522382" y="208767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>
                <a:solidFill>
                  <a:srgbClr val="5C5D61"/>
                </a:solidFill>
                <a:latin typeface="Arial"/>
                <a:cs typeface="Arial"/>
              </a:rPr>
              <a:t>University Committees</a:t>
            </a:r>
            <a:endParaRPr lang="en-US" sz="4000" b="1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1E8BC-CA7C-7CE1-4CDA-570D87A57020}"/>
              </a:ext>
            </a:extLst>
          </p:cNvPr>
          <p:cNvSpPr txBox="1"/>
          <p:nvPr/>
        </p:nvSpPr>
        <p:spPr>
          <a:xfrm>
            <a:off x="422842" y="1504723"/>
            <a:ext cx="8064527" cy="502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Arts Collection (SSLC Chair – Arts)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Learning and teaching subcommittee </a:t>
            </a:r>
            <a:endParaRPr lang="en-US" sz="240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Postgraduate research committee - PGR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Quality and standards subcommittee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Research committee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Research governance and ethics committee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Student success subcommittee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Faculty board (Arts) - PGR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Faculty education committee (Social sciences) - PGR</a:t>
            </a:r>
            <a:endParaRPr lang="en-US" sz="2400">
              <a:cs typeface="Calibri" panose="020F0502020204030204"/>
            </a:endParaRPr>
          </a:p>
        </p:txBody>
      </p:sp>
      <p:pic>
        <p:nvPicPr>
          <p:cNvPr id="4" name="Picture 3" descr="A qr code on a square&#10;&#10;Description automatically generated">
            <a:extLst>
              <a:ext uri="{FF2B5EF4-FFF2-40B4-BE49-F238E27FC236}">
                <a16:creationId xmlns:a16="http://schemas.microsoft.com/office/drawing/2014/main" id="{5FD5C4AE-8C44-6D7C-FB28-0FB45A15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613" y="1705629"/>
            <a:ext cx="4187868" cy="41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8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ubtitle 2">
            <a:extLst>
              <a:ext uri="{FF2B5EF4-FFF2-40B4-BE49-F238E27FC236}">
                <a16:creationId xmlns:a16="http://schemas.microsoft.com/office/drawing/2014/main" id="{BA410AED-7BDF-D494-F8E8-8B0E53CDA8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037283"/>
              </p:ext>
            </p:extLst>
          </p:nvPr>
        </p:nvGraphicFramePr>
        <p:xfrm>
          <a:off x="692864" y="2109064"/>
          <a:ext cx="9858696" cy="387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3864F3-D71E-6835-3274-0EBEAC2D4A8D}"/>
              </a:ext>
            </a:extLst>
          </p:cNvPr>
          <p:cNvSpPr/>
          <p:nvPr/>
        </p:nvSpPr>
        <p:spPr>
          <a:xfrm>
            <a:off x="0" y="718456"/>
            <a:ext cx="7021286" cy="762000"/>
          </a:xfrm>
          <a:prstGeom prst="rect">
            <a:avLst/>
          </a:prstGeom>
          <a:solidFill>
            <a:srgbClr val="E34386"/>
          </a:solidFill>
          <a:ln>
            <a:solidFill>
              <a:srgbClr val="E343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Montserrat alternates" panose="00000500000000000000" pitchFamily="2" charset="0"/>
                <a:hlinkClick r:id="rId7"/>
              </a:rPr>
              <a:t>studentvoice@warwicksu.com</a:t>
            </a:r>
            <a:r>
              <a:rPr lang="en-GB" sz="2800">
                <a:latin typeface="Montserrat alternates" panose="00000500000000000000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2325B-2C33-8CCB-6BE5-FDCEA4432EC1}"/>
              </a:ext>
            </a:extLst>
          </p:cNvPr>
          <p:cNvSpPr/>
          <p:nvPr/>
        </p:nvSpPr>
        <p:spPr>
          <a:xfrm>
            <a:off x="0" y="0"/>
            <a:ext cx="8098971" cy="762000"/>
          </a:xfrm>
          <a:prstGeom prst="rect">
            <a:avLst/>
          </a:prstGeom>
          <a:solidFill>
            <a:srgbClr val="3C5589"/>
          </a:solidFill>
          <a:ln>
            <a:solidFill>
              <a:srgbClr val="3C55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Montserrat alternates" panose="00000500000000000000" pitchFamily="2" charset="0"/>
              </a:rPr>
              <a:t>S</a:t>
            </a:r>
            <a:r>
              <a:rPr lang="en-GB" sz="3200" b="1" err="1">
                <a:latin typeface="Montserrat alternates" panose="00000500000000000000" pitchFamily="2" charset="0"/>
              </a:rPr>
              <a:t>tudent</a:t>
            </a:r>
            <a:r>
              <a:rPr lang="en-GB" sz="3200" b="1">
                <a:latin typeface="Montserrat alternates" panose="00000500000000000000" pitchFamily="2" charset="0"/>
              </a:rPr>
              <a:t> Voice Team - WSU</a:t>
            </a:r>
          </a:p>
        </p:txBody>
      </p:sp>
    </p:spTree>
    <p:extLst>
      <p:ext uri="{BB962C8B-B14F-4D97-AF65-F5344CB8AC3E}">
        <p14:creationId xmlns:p14="http://schemas.microsoft.com/office/powerpoint/2010/main" val="7060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BBD8D-C868-4B76-16D2-6DBC57118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hlinkClick r:id="rId2"/>
            </a:endParaRPr>
          </a:p>
          <a:p>
            <a:endParaRPr lang="en-GB">
              <a:hlinkClick r:id="rId2"/>
            </a:endParaRPr>
          </a:p>
          <a:p>
            <a:endParaRPr lang="en-GB">
              <a:hlinkClick r:id="rId2"/>
            </a:endParaRPr>
          </a:p>
          <a:p>
            <a:r>
              <a:rPr lang="en-GB">
                <a:hlinkClick r:id="rId2"/>
              </a:rPr>
              <a:t>Academic Representation (warwicksu.com)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9BB-2E34-59FC-B12A-D8E3C2188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313" y="1806575"/>
            <a:ext cx="3244850" cy="324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EE706-1AA5-AD93-43F0-37312EB8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03" y="2438399"/>
            <a:ext cx="6959641" cy="35290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B45BD06-D532-76CB-E342-2D253B01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23951"/>
      </p:ext>
    </p:extLst>
  </p:cSld>
  <p:clrMapOvr>
    <a:masterClrMapping/>
  </p:clrMapOvr>
</p:sld>
</file>

<file path=ppt/theme/theme1.xml><?xml version="1.0" encoding="utf-8"?>
<a:theme xmlns:a="http://schemas.openxmlformats.org/drawingml/2006/main" name="WSU student facing intro p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BCEFC2D8FC8947B72765302A6AA1A5" ma:contentTypeVersion="16" ma:contentTypeDescription="Create a new document." ma:contentTypeScope="" ma:versionID="df980c7dad8f985c8841c0c909f2087a">
  <xsd:schema xmlns:xsd="http://www.w3.org/2001/XMLSchema" xmlns:xs="http://www.w3.org/2001/XMLSchema" xmlns:p="http://schemas.microsoft.com/office/2006/metadata/properties" xmlns:ns2="dfaeaeed-4e8c-4c7d-98c3-916a56a9e3aa" xmlns:ns3="af82977e-4c59-4f13-a031-e548dc6be209" targetNamespace="http://schemas.microsoft.com/office/2006/metadata/properties" ma:root="true" ma:fieldsID="a1f4dcf90372bc893dfae62131898867" ns2:_="" ns3:_="">
    <xsd:import namespace="dfaeaeed-4e8c-4c7d-98c3-916a56a9e3aa"/>
    <xsd:import namespace="af82977e-4c59-4f13-a031-e548dc6be2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Category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eaeed-4e8c-4c7d-98c3-916a56a9e3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9ea175a-45e3-42d7-a804-ddc6ab572e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ategory" ma:index="20" nillable="true" ma:displayName="Category" ma:format="Dropdown" ma:internalName="Category">
      <xsd:simpleType>
        <xsd:union memberTypes="dms:Text">
          <xsd:simpleType>
            <xsd:restriction base="dms:Choice">
              <xsd:enumeration value="MRF &amp; Financial Document"/>
              <xsd:enumeration value="Planning Documents"/>
              <xsd:enumeration value="Marketing Assets"/>
              <xsd:enumeration value="Other Documents"/>
            </xsd:restriction>
          </xsd:simpleType>
        </xsd:un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2977e-4c59-4f13-a031-e548dc6be2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27bbb70-8029-4089-a7ad-e207b9298133}" ma:internalName="TaxCatchAll" ma:showField="CatchAllData" ma:web="af82977e-4c59-4f13-a031-e548dc6be2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82977e-4c59-4f13-a031-e548dc6be209" xsi:nil="true"/>
    <Category xmlns="dfaeaeed-4e8c-4c7d-98c3-916a56a9e3aa" xsi:nil="true"/>
    <lcf76f155ced4ddcb4097134ff3c332f xmlns="dfaeaeed-4e8c-4c7d-98c3-916a56a9e3a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79BB11-041A-41FB-9C9F-2A8CA03F7DE8}">
  <ds:schemaRefs>
    <ds:schemaRef ds:uri="af82977e-4c59-4f13-a031-e548dc6be209"/>
    <ds:schemaRef ds:uri="dfaeaeed-4e8c-4c7d-98c3-916a56a9e3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35F4C7-24F8-4CB0-8BCF-1B6AE6562295}">
  <ds:schemaRefs>
    <ds:schemaRef ds:uri="af82977e-4c59-4f13-a031-e548dc6be209"/>
    <ds:schemaRef ds:uri="dfaeaeed-4e8c-4c7d-98c3-916a56a9e3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2DC549-42D2-48DA-B4AC-1A5366FC10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WSU student facing intro page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Scarlett Danks</dc:creator>
  <cp:revision>3</cp:revision>
  <dcterms:created xsi:type="dcterms:W3CDTF">2021-08-03T12:03:22Z</dcterms:created>
  <dcterms:modified xsi:type="dcterms:W3CDTF">2024-11-14T11:30:04Z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0x01010027BCEFC2D8FC8947B72765302A6AA1A5</vt:lpwstr>
  </property>
  <property fmtid="{D5CDD505-2E9C-101B-9397-08002B2CF9AE}" pid="3" name="MediaServiceImageTags">
    <vt:lpwstr/>
  </property>
</Properties>
</file>